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2" r:id="rId1"/>
  </p:sldMasterIdLst>
  <p:notesMasterIdLst>
    <p:notesMasterId r:id="rId22"/>
  </p:notesMasterIdLst>
  <p:sldIdLst>
    <p:sldId id="1803" r:id="rId2"/>
    <p:sldId id="1838" r:id="rId3"/>
    <p:sldId id="1898" r:id="rId4"/>
    <p:sldId id="1893" r:id="rId5"/>
    <p:sldId id="1846" r:id="rId6"/>
    <p:sldId id="1894" r:id="rId7"/>
    <p:sldId id="1883" r:id="rId8"/>
    <p:sldId id="1839" r:id="rId9"/>
    <p:sldId id="1840" r:id="rId10"/>
    <p:sldId id="1885" r:id="rId11"/>
    <p:sldId id="1841" r:id="rId12"/>
    <p:sldId id="1842" r:id="rId13"/>
    <p:sldId id="1843" r:id="rId14"/>
    <p:sldId id="1895" r:id="rId15"/>
    <p:sldId id="1896" r:id="rId16"/>
    <p:sldId id="1844" r:id="rId17"/>
    <p:sldId id="1845" r:id="rId18"/>
    <p:sldId id="1847" r:id="rId19"/>
    <p:sldId id="1848" r:id="rId20"/>
    <p:sldId id="1897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Exo 2 SemiBold" pitchFamily="2" charset="77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071116-5396-8A40-964D-A2307C474208}">
          <p14:sldIdLst>
            <p14:sldId id="1803"/>
            <p14:sldId id="1838"/>
            <p14:sldId id="1898"/>
            <p14:sldId id="1893"/>
            <p14:sldId id="1846"/>
            <p14:sldId id="1894"/>
            <p14:sldId id="1883"/>
            <p14:sldId id="1839"/>
            <p14:sldId id="1840"/>
            <p14:sldId id="1885"/>
            <p14:sldId id="1841"/>
            <p14:sldId id="1842"/>
            <p14:sldId id="1843"/>
            <p14:sldId id="1895"/>
            <p14:sldId id="1896"/>
            <p14:sldId id="1844"/>
            <p14:sldId id="1845"/>
            <p14:sldId id="1847"/>
            <p14:sldId id="1848"/>
            <p14:sldId id="18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ACD9"/>
    <a:srgbClr val="3D6C81"/>
    <a:srgbClr val="F89937"/>
    <a:srgbClr val="5EA3B5"/>
    <a:srgbClr val="A1A878"/>
    <a:srgbClr val="A12F83"/>
    <a:srgbClr val="12846D"/>
    <a:srgbClr val="00ADD9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62" autoAdjust="0"/>
    <p:restoredTop sz="86259"/>
  </p:normalViewPr>
  <p:slideViewPr>
    <p:cSldViewPr snapToGrid="0" snapToObjects="1">
      <p:cViewPr varScale="1">
        <p:scale>
          <a:sx n="110" d="100"/>
          <a:sy n="110" d="100"/>
        </p:scale>
        <p:origin x="179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2F1C89B6-0167-0549-A9D3-815C20C90D38}" type="datetimeFigureOut">
              <a:rPr lang="en-US" smtClean="0"/>
              <a:pPr/>
              <a:t>2/27/22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A2430F75-B5EC-044F-A636-30352D0A13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37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Slide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405A7D0-A065-44E8-BD31-2D1AF2D5E0D2}"/>
              </a:ext>
            </a:extLst>
          </p:cNvPr>
          <p:cNvSpPr txBox="1"/>
          <p:nvPr userDrawn="1"/>
        </p:nvSpPr>
        <p:spPr>
          <a:xfrm>
            <a:off x="10193121" y="5382134"/>
            <a:ext cx="199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u="none" strike="noStrike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800" b="0" i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73147" y="1194099"/>
            <a:ext cx="6351553" cy="1727005"/>
          </a:xfrm>
        </p:spPr>
        <p:txBody>
          <a:bodyPr lIns="0" tIns="91440" rIns="0" bIns="9144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50582B7-4485-2444-8D1C-E899F3EE07AB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286421" y="6586868"/>
            <a:ext cx="1828800" cy="13652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E8D43900-98D7-A44C-A2C8-C8E5D50158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3147" y="4142965"/>
            <a:ext cx="6351553" cy="914399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PRESENTER/AUTHOR NAMES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F1AEF7CB-72B7-B743-A375-6E9BEACA87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32140" y="2921104"/>
            <a:ext cx="1302311" cy="914400"/>
          </a:xfr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Picture Placeholder 32">
            <a:extLst>
              <a:ext uri="{FF2B5EF4-FFF2-40B4-BE49-F238E27FC236}">
                <a16:creationId xmlns:a16="http://schemas.microsoft.com/office/drawing/2014/main" id="{34437CB5-4FD1-BD4C-9E3F-DE0347134F2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1894" y="2921104"/>
            <a:ext cx="1828800" cy="914400"/>
          </a:xfrm>
        </p:spPr>
        <p:txBody>
          <a:bodyPr/>
          <a:lstStyle>
            <a:lvl1pPr marL="0" indent="0" algn="l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7D39CEF2-EAFF-1F4F-8C1B-1AFC16A91F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45897" y="2921104"/>
            <a:ext cx="2167575" cy="914400"/>
          </a:xfrm>
        </p:spPr>
        <p:txBody>
          <a:bodyPr/>
          <a:lstStyle>
            <a:lvl1pPr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7" name="Picture Placeholder 18">
            <a:extLst>
              <a:ext uri="{FF2B5EF4-FFF2-40B4-BE49-F238E27FC236}">
                <a16:creationId xmlns:a16="http://schemas.microsoft.com/office/drawing/2014/main" id="{55971632-141A-4A41-AE8A-7917773F35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5571" y="1342125"/>
            <a:ext cx="2623459" cy="1461583"/>
          </a:xfrm>
        </p:spPr>
        <p:txBody>
          <a:bodyPr/>
          <a:lstStyle>
            <a:lvl1pPr algn="ctr">
              <a:buFontTx/>
              <a:buNone/>
              <a:defRPr sz="18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3A1840DD-E6D4-FF44-BEE3-04222F6806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24919" y="2921812"/>
            <a:ext cx="1135118" cy="914400"/>
          </a:xfr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02D1180-C050-974C-B328-F450BBE244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147" y="5382133"/>
            <a:ext cx="6351553" cy="1142491"/>
          </a:xfrm>
        </p:spPr>
        <p:txBody>
          <a:bodyPr lIns="0" tIns="0" rIns="0" bIns="0"/>
          <a:lstStyle>
            <a:lvl1pPr>
              <a:buFontTx/>
              <a:buNone/>
              <a:defRPr sz="1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EC3E3-A630-AA4F-992A-001F1FFBCB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928" y="206264"/>
            <a:ext cx="1899562" cy="82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DA566-7623-2445-81B1-57244B033C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507" y="5068122"/>
            <a:ext cx="1740628" cy="25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1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ection_Break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4" y="5064546"/>
            <a:ext cx="7070704" cy="993354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7070706" cy="1690255"/>
          </a:xfrm>
        </p:spPr>
        <p:txBody>
          <a:bodyPr lIns="0" rIns="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3BEBB9B5-AA21-3743-AE6F-D669D968EB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2/27/22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4B41CB23-D8A4-634B-8696-A8C38E3AC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3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Wingdings" pitchFamily="2" charset="2"/>
              <a:buChar char="§"/>
              <a:defRPr/>
            </a:lvl2pPr>
            <a:lvl3pPr>
              <a:lnSpc>
                <a:spcPct val="100000"/>
              </a:lnSpc>
              <a:buFont typeface="Wingdings" pitchFamily="2" charset="2"/>
              <a:buChar char="§"/>
              <a:defRPr/>
            </a:lvl3pPr>
            <a:lvl4pPr>
              <a:lnSpc>
                <a:spcPct val="100000"/>
              </a:lnSpc>
              <a:buFont typeface="Wingdings" pitchFamily="2" charset="2"/>
              <a:buChar char="§"/>
              <a:defRPr/>
            </a:lvl4pPr>
            <a:lvl5pPr>
              <a:lnSpc>
                <a:spcPct val="100000"/>
              </a:lnSpc>
              <a:buFont typeface="Wingdings" pitchFamily="2" charset="2"/>
              <a:buChar char="§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DA5D46-7DB6-A447-B104-EB1662B30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31D3A3-757D-8B47-A2D3-3517AB7E4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2/27/22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6376D8E-D4AE-934B-B500-E11F86158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9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and_Double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6158660" y="1409700"/>
            <a:ext cx="5029200" cy="4648200"/>
          </a:xfrm>
        </p:spPr>
        <p:txBody>
          <a:bodyPr lIns="45720"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AFE68596-C998-4449-AA72-201F663B108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724" y="1409700"/>
            <a:ext cx="5029200" cy="4648200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88CC8865-9B06-F04A-B596-67CF2250F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8">
            <a:extLst>
              <a:ext uri="{FF2B5EF4-FFF2-40B4-BE49-F238E27FC236}">
                <a16:creationId xmlns:a16="http://schemas.microsoft.com/office/drawing/2014/main" id="{8984D5BE-3984-D642-8048-62E970BD9D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2/27/22</a:t>
            </a:fld>
            <a:endParaRPr lang="en-US" dirty="0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37F498F-8C04-8E41-B8E2-2CF797996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9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_Only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47140F4-9603-3740-AC59-61030724E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32A26D86-2879-4B46-86CA-D69ABD3FE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2/27/22</a:t>
            </a:fld>
            <a:endParaRPr lang="en-US" dirty="0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B861089-20B6-544A-BC46-4CA4C9A1B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0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13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1E2D48-26E4-F540-8A4B-081EC834D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27CFCD6-42D6-CF46-A09D-23B16AA07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2/27/22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C1FC436-ACD0-714D-A860-1E9467D1F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9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01" r:id="rId2"/>
    <p:sldLayoutId id="2147483813" r:id="rId3"/>
    <p:sldLayoutId id="2147483697" r:id="rId4"/>
    <p:sldLayoutId id="2147483698" r:id="rId5"/>
    <p:sldLayoutId id="214748376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2">
              <a:lumMod val="25000"/>
            </a:schemeClr>
          </a:solidFill>
          <a:latin typeface="+mj-lt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0" indent="0" algn="l" defTabSz="914354" rtl="0" eaLnBrk="1" latinLnBrk="0" hangingPunct="0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Tx/>
        <a:buNone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86909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69780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52651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35522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8.png"/><Relationship Id="rId5" Type="http://schemas.openxmlformats.org/officeDocument/2006/relationships/image" Target="../media/image134.png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29.png"/><Relationship Id="rId7" Type="http://schemas.openxmlformats.org/officeDocument/2006/relationships/image" Target="../media/image21.emf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0.emf"/><Relationship Id="rId7" Type="http://schemas.openxmlformats.org/officeDocument/2006/relationships/image" Target="../media/image173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3" Type="http://schemas.openxmlformats.org/officeDocument/2006/relationships/image" Target="../media/image176.png"/><Relationship Id="rId21" Type="http://schemas.openxmlformats.org/officeDocument/2006/relationships/image" Target="../media/image194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9.png"/><Relationship Id="rId20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24" Type="http://schemas.openxmlformats.org/officeDocument/2006/relationships/image" Target="../media/image197.png"/><Relationship Id="rId5" Type="http://schemas.openxmlformats.org/officeDocument/2006/relationships/image" Target="../media/image178.png"/><Relationship Id="rId15" Type="http://schemas.openxmlformats.org/officeDocument/2006/relationships/image" Target="../media/image188.png"/><Relationship Id="rId23" Type="http://schemas.openxmlformats.org/officeDocument/2006/relationships/image" Target="../media/image196.png"/><Relationship Id="rId10" Type="http://schemas.openxmlformats.org/officeDocument/2006/relationships/image" Target="../media/image183.png"/><Relationship Id="rId19" Type="http://schemas.openxmlformats.org/officeDocument/2006/relationships/image" Target="../media/image192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Relationship Id="rId22" Type="http://schemas.openxmlformats.org/officeDocument/2006/relationships/image" Target="../media/image19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F4D8B3A-FD4A-B145-BF47-2951FF384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447" y="1240279"/>
            <a:ext cx="6910353" cy="1727005"/>
          </a:xfrm>
        </p:spPr>
        <p:txBody>
          <a:bodyPr>
            <a:normAutofit/>
          </a:bodyPr>
          <a:lstStyle/>
          <a:p>
            <a:r>
              <a:rPr lang="en-US" sz="4000" dirty="0"/>
              <a:t>Test Cases for </a:t>
            </a:r>
            <a:br>
              <a:rPr lang="en-US" sz="4000" dirty="0"/>
            </a:br>
            <a:r>
              <a:rPr lang="en-US" sz="4000" dirty="0"/>
              <a:t>Combustion Chemistry in a</a:t>
            </a:r>
            <a:br>
              <a:rPr lang="en-US" sz="4000" dirty="0"/>
            </a:br>
            <a:r>
              <a:rPr lang="en-US" sz="4000" dirty="0"/>
              <a:t>Isobaric Reactor</a:t>
            </a:r>
            <a:endParaRPr lang="en-US" sz="320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CCD0F44-4EA8-8C44-9450-19DE5A3992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05146071-E038-D245-BA97-211FAFC05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147" y="3643754"/>
            <a:ext cx="5418931" cy="914399"/>
          </a:xfrm>
        </p:spPr>
        <p:txBody>
          <a:bodyPr>
            <a:normAutofit/>
          </a:bodyPr>
          <a:lstStyle/>
          <a:p>
            <a:r>
              <a:rPr lang="en-US" sz="2400" dirty="0"/>
              <a:t>Simone Venturi, Tiernan Casey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DE3501-3CD2-0F44-87FB-60856AFB3D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3147" y="4242187"/>
            <a:ext cx="6351553" cy="1142491"/>
          </a:xfrm>
        </p:spPr>
        <p:txBody>
          <a:bodyPr/>
          <a:lstStyle/>
          <a:p>
            <a:r>
              <a:rPr lang="en-US" sz="1800" dirty="0"/>
              <a:t>Extreme-Scale Data Science &amp; Analytics (8739)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1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Combustion Chemistry in Isobaric Reactor Test Case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75F4D-225A-C94C-80CD-640AA461B66D}"/>
              </a:ext>
            </a:extLst>
          </p:cNvPr>
          <p:cNvSpPr txBox="1"/>
          <p:nvPr/>
        </p:nvSpPr>
        <p:spPr>
          <a:xfrm>
            <a:off x="559397" y="1399672"/>
            <a:ext cx="10191444" cy="26161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C00000"/>
                </a:solidFill>
              </a:rPr>
              <a:t>Test Case 9: Data-driven deep operator network (</a:t>
            </a:r>
            <a:r>
              <a:rPr lang="en-US" sz="1600" b="1" u="sng" dirty="0" err="1">
                <a:solidFill>
                  <a:srgbClr val="C00000"/>
                </a:solidFill>
              </a:rPr>
              <a:t>DeepONet</a:t>
            </a:r>
            <a:r>
              <a:rPr lang="en-US" sz="1600" b="1" u="sng" dirty="0">
                <a:solidFill>
                  <a:srgbClr val="C00000"/>
                </a:solidFill>
              </a:rPr>
              <a:t>) for predicting Principal Components</a:t>
            </a:r>
          </a:p>
          <a:p>
            <a:endParaRPr lang="en-US" sz="1600" b="1" u="sng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9.1. Copy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/input/0DReact/</a:t>
            </a:r>
            <a:r>
              <a:rPr lang="en-US" sz="1200" dirty="0" err="1">
                <a:solidFill>
                  <a:srgbClr val="C00000"/>
                </a:solidFill>
              </a:rPr>
              <a:t>DeepONet</a:t>
            </a:r>
            <a:r>
              <a:rPr lang="en-US" sz="1200" dirty="0">
                <a:solidFill>
                  <a:srgbClr val="C00000"/>
                </a:solidFill>
              </a:rPr>
              <a:t>/TestCase9/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9.2. In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, change: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9.2.1. "</a:t>
            </a:r>
            <a:r>
              <a:rPr lang="en-US" sz="1200" dirty="0" err="1">
                <a:solidFill>
                  <a:srgbClr val="C00000"/>
                </a:solidFill>
              </a:rPr>
              <a:t>self.WORKSPACE_PATH</a:t>
            </a:r>
            <a:r>
              <a:rPr lang="en-US" sz="1200" dirty="0">
                <a:solidFill>
                  <a:srgbClr val="C00000"/>
                </a:solidFill>
              </a:rPr>
              <a:t> = ..."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9.3. Move 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/app/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9.4. Run: "python3 </a:t>
            </a:r>
            <a:r>
              <a:rPr lang="en-US" sz="1200" dirty="0" err="1">
                <a:solidFill>
                  <a:srgbClr val="C00000"/>
                </a:solidFill>
              </a:rPr>
              <a:t>ROMNet.py</a:t>
            </a:r>
            <a:r>
              <a:rPr lang="en-US" sz="1200" dirty="0">
                <a:solidFill>
                  <a:srgbClr val="C00000"/>
                </a:solidFill>
              </a:rPr>
              <a:t> ../input/”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9.5. Postprocess results via: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/scripts/postprocessing/0DReact/</a:t>
            </a:r>
            <a:r>
              <a:rPr lang="en-US" sz="1200" dirty="0" err="1">
                <a:solidFill>
                  <a:srgbClr val="C00000"/>
                </a:solidFill>
              </a:rPr>
              <a:t>DeepONet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Predict_DeepONet.ipynb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48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Combustion Chemistry in Isobaric Reactor Test Case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6F7A49-D0C4-CD4F-B2AE-9000D9DD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429233"/>
            <a:ext cx="10480751" cy="4636287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Investigating the issue: a principal component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C22CE2-4F90-444D-ADA3-B06DD345E3EE}"/>
                  </a:ext>
                </a:extLst>
              </p:cNvPr>
              <p:cNvSpPr txBox="1"/>
              <p:nvPr/>
            </p:nvSpPr>
            <p:spPr>
              <a:xfrm>
                <a:off x="3644916" y="3576436"/>
                <a:ext cx="713592" cy="3952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𝚮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𝐣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C22CE2-4F90-444D-ADA3-B06DD345E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916" y="3576436"/>
                <a:ext cx="713592" cy="395236"/>
              </a:xfrm>
              <a:prstGeom prst="rect">
                <a:avLst/>
              </a:prstGeom>
              <a:blipFill>
                <a:blip r:embed="rId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C14374A-8193-4449-9B0C-2B74A05C4F85}"/>
                  </a:ext>
                </a:extLst>
              </p:cNvPr>
              <p:cNvSpPr/>
              <p:nvPr/>
            </p:nvSpPr>
            <p:spPr>
              <a:xfrm>
                <a:off x="4630374" y="3576436"/>
                <a:ext cx="2937471" cy="3790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e>
                                        <m:sub>
                                          <m: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e>
                                        <m:sub>
                                          <m: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𝟒𝟗𝟗</m:t>
                                    </m:r>
                                  </m:sub>
                                </m:sSub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𝟓𝟎𝟎</m:t>
                                    </m:r>
                                  </m:sub>
                                </m:sSub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C14374A-8193-4449-9B0C-2B74A05C4F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374" y="3576436"/>
                <a:ext cx="2937471" cy="379015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ket 7">
            <a:extLst>
              <a:ext uri="{FF2B5EF4-FFF2-40B4-BE49-F238E27FC236}">
                <a16:creationId xmlns:a16="http://schemas.microsoft.com/office/drawing/2014/main" id="{397574B5-5E50-9C45-84AD-C195B7B671B8}"/>
              </a:ext>
            </a:extLst>
          </p:cNvPr>
          <p:cNvSpPr/>
          <p:nvPr/>
        </p:nvSpPr>
        <p:spPr>
          <a:xfrm>
            <a:off x="4506577" y="2765699"/>
            <a:ext cx="304819" cy="1865870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0EECB37E-3B09-E54F-852D-A55E1D66A297}"/>
              </a:ext>
            </a:extLst>
          </p:cNvPr>
          <p:cNvSpPr/>
          <p:nvPr/>
        </p:nvSpPr>
        <p:spPr>
          <a:xfrm rot="10800000">
            <a:off x="7270342" y="2840524"/>
            <a:ext cx="304819" cy="1865870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4923B0-B84B-014A-8D9C-1DD42DD97DD9}"/>
              </a:ext>
            </a:extLst>
          </p:cNvPr>
          <p:cNvCxnSpPr>
            <a:cxnSpLocks/>
          </p:cNvCxnSpPr>
          <p:nvPr/>
        </p:nvCxnSpPr>
        <p:spPr>
          <a:xfrm flipV="1">
            <a:off x="4950986" y="3025191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F51486-F90D-6840-9B35-86E2AE6D8E85}"/>
              </a:ext>
            </a:extLst>
          </p:cNvPr>
          <p:cNvCxnSpPr>
            <a:cxnSpLocks/>
          </p:cNvCxnSpPr>
          <p:nvPr/>
        </p:nvCxnSpPr>
        <p:spPr>
          <a:xfrm flipV="1">
            <a:off x="5437018" y="3025191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124B1F-EDD5-2142-84B3-29473EE47037}"/>
              </a:ext>
            </a:extLst>
          </p:cNvPr>
          <p:cNvCxnSpPr>
            <a:cxnSpLocks/>
          </p:cNvCxnSpPr>
          <p:nvPr/>
        </p:nvCxnSpPr>
        <p:spPr>
          <a:xfrm flipV="1">
            <a:off x="6363775" y="3020381"/>
            <a:ext cx="0" cy="5512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E52D88-1671-054B-B659-9E7D8E8AFCE1}"/>
              </a:ext>
            </a:extLst>
          </p:cNvPr>
          <p:cNvCxnSpPr>
            <a:cxnSpLocks/>
          </p:cNvCxnSpPr>
          <p:nvPr/>
        </p:nvCxnSpPr>
        <p:spPr>
          <a:xfrm flipV="1">
            <a:off x="6981613" y="3008024"/>
            <a:ext cx="0" cy="5539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13768C-D9CF-E64B-B17B-89663CFD32B1}"/>
              </a:ext>
            </a:extLst>
          </p:cNvPr>
          <p:cNvCxnSpPr>
            <a:cxnSpLocks/>
          </p:cNvCxnSpPr>
          <p:nvPr/>
        </p:nvCxnSpPr>
        <p:spPr>
          <a:xfrm flipV="1">
            <a:off x="4950986" y="3950578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EF8259-C48A-A349-8069-A87A11966341}"/>
              </a:ext>
            </a:extLst>
          </p:cNvPr>
          <p:cNvCxnSpPr>
            <a:cxnSpLocks/>
          </p:cNvCxnSpPr>
          <p:nvPr/>
        </p:nvCxnSpPr>
        <p:spPr>
          <a:xfrm flipV="1">
            <a:off x="5437018" y="3950578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3778AC-3514-544B-A99D-8158CF88F417}"/>
              </a:ext>
            </a:extLst>
          </p:cNvPr>
          <p:cNvCxnSpPr>
            <a:cxnSpLocks/>
          </p:cNvCxnSpPr>
          <p:nvPr/>
        </p:nvCxnSpPr>
        <p:spPr>
          <a:xfrm flipV="1">
            <a:off x="6363775" y="3945768"/>
            <a:ext cx="0" cy="5512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A2DD7C-D298-424F-83BD-A207AE190B30}"/>
              </a:ext>
            </a:extLst>
          </p:cNvPr>
          <p:cNvCxnSpPr>
            <a:cxnSpLocks/>
          </p:cNvCxnSpPr>
          <p:nvPr/>
        </p:nvCxnSpPr>
        <p:spPr>
          <a:xfrm flipV="1">
            <a:off x="6981613" y="3933411"/>
            <a:ext cx="0" cy="5539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8A56F9-A17C-AE48-881A-ECE0347CD011}"/>
                  </a:ext>
                </a:extLst>
              </p:cNvPr>
              <p:cNvSpPr txBox="1"/>
              <p:nvPr/>
            </p:nvSpPr>
            <p:spPr>
              <a:xfrm>
                <a:off x="4995186" y="4832462"/>
                <a:ext cx="2201628" cy="41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𝐝𝐢𝐦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𝚮</m:t>
                              </m:r>
                            </m:e>
                            <m: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𝐣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8A56F9-A17C-AE48-881A-ECE0347CD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186" y="4832462"/>
                <a:ext cx="2201628" cy="414985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2AF754-25BE-BF42-A600-9292FDC4BA63}"/>
                  </a:ext>
                </a:extLst>
              </p:cNvPr>
              <p:cNvSpPr txBox="1"/>
              <p:nvPr/>
            </p:nvSpPr>
            <p:spPr>
              <a:xfrm>
                <a:off x="1515093" y="2230370"/>
                <a:ext cx="8891857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Aggregation of training scenarios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represents the scenario index: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2AF754-25BE-BF42-A600-9292FDC4B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093" y="2230370"/>
                <a:ext cx="8891857" cy="391646"/>
              </a:xfrm>
              <a:prstGeom prst="rect">
                <a:avLst/>
              </a:prstGeom>
              <a:blipFill>
                <a:blip r:embed="rId5"/>
                <a:stretch>
                  <a:fillRect l="-143" t="-6250" r="-14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1786D86-A822-8C4B-8EC7-5BEE1DCF4247}"/>
              </a:ext>
            </a:extLst>
          </p:cNvPr>
          <p:cNvSpPr txBox="1"/>
          <p:nvPr/>
        </p:nvSpPr>
        <p:spPr>
          <a:xfrm>
            <a:off x="5579143" y="5229487"/>
            <a:ext cx="1053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No. time </a:t>
            </a:r>
          </a:p>
          <a:p>
            <a:r>
              <a:rPr lang="en-US" sz="1600" dirty="0"/>
              <a:t>instants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648254-4236-9D41-B369-3CD8086B684B}"/>
              </a:ext>
            </a:extLst>
          </p:cNvPr>
          <p:cNvSpPr txBox="1"/>
          <p:nvPr/>
        </p:nvSpPr>
        <p:spPr>
          <a:xfrm>
            <a:off x="6632637" y="5251279"/>
            <a:ext cx="1091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No. of </a:t>
            </a:r>
          </a:p>
          <a:p>
            <a:r>
              <a:rPr lang="en-US" sz="1600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85521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12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Combustion Chemistry in Isobaric Reactor Test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BC1A87-FC90-644F-A6D6-B1ECE04B842B}"/>
                  </a:ext>
                </a:extLst>
              </p:cNvPr>
              <p:cNvSpPr/>
              <p:nvPr/>
            </p:nvSpPr>
            <p:spPr>
              <a:xfrm>
                <a:off x="4499295" y="959138"/>
                <a:ext cx="1789785" cy="734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𝚿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𝚮</m:t>
                              </m:r>
                            </m:e>
                            <m:sub>
                              <m:r>
                                <a:rPr lang="en-US" b="1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𝐣</m:t>
                              </m:r>
                            </m:sub>
                          </m:sSub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BC1A87-FC90-644F-A6D6-B1ECE04B8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295" y="959138"/>
                <a:ext cx="1789785" cy="7345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AEDE3B2-04F8-8446-899E-957FABD9D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28" y="1914685"/>
            <a:ext cx="4317954" cy="3991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B05F64-88E0-2B4F-BCC8-91802C5D2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1820901"/>
            <a:ext cx="4393777" cy="403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A0ECE2-69D2-1747-80F3-B2FE5AB1FBE7}"/>
                  </a:ext>
                </a:extLst>
              </p:cNvPr>
              <p:cNvSpPr txBox="1"/>
              <p:nvPr/>
            </p:nvSpPr>
            <p:spPr>
              <a:xfrm>
                <a:off x="1306633" y="1104173"/>
                <a:ext cx="2796278" cy="386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/>
                  <a:t>Eigendecomposition</a:t>
                </a:r>
                <a:r>
                  <a:rPr lang="en-US" sz="16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𝚮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A0ECE2-69D2-1747-80F3-B2FE5AB1F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633" y="1104173"/>
                <a:ext cx="2796278" cy="386581"/>
              </a:xfrm>
              <a:prstGeom prst="rect">
                <a:avLst/>
              </a:prstGeom>
              <a:blipFill>
                <a:blip r:embed="rId5"/>
                <a:stretch>
                  <a:fillRect l="-450" t="-3125" r="-45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B10D7-C275-ED47-A350-B653B1F50909}"/>
                  </a:ext>
                </a:extLst>
              </p:cNvPr>
              <p:cNvSpPr txBox="1"/>
              <p:nvPr/>
            </p:nvSpPr>
            <p:spPr>
              <a:xfrm>
                <a:off x="6715877" y="1114261"/>
                <a:ext cx="5029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(Note: results are shown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(i.e.,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B10D7-C275-ED47-A350-B653B1F50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877" y="1114261"/>
                <a:ext cx="5029710" cy="369332"/>
              </a:xfrm>
              <a:prstGeom prst="rect">
                <a:avLst/>
              </a:prstGeom>
              <a:blipFill>
                <a:blip r:embed="rId6"/>
                <a:stretch>
                  <a:fillRect l="-100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A8B5B55-11DF-5944-8AC3-24ED2EBF97D5}"/>
                  </a:ext>
                </a:extLst>
              </p:cNvPr>
              <p:cNvSpPr/>
              <p:nvPr/>
            </p:nvSpPr>
            <p:spPr>
              <a:xfrm>
                <a:off x="286957" y="6199635"/>
                <a:ext cx="11618085" cy="395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A relatively large number of modes needs to be preserved in order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en-US" b="1" i="1" dirty="0" err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with good accuracy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A8B5B55-11DF-5944-8AC3-24ED2EBF9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57" y="6199635"/>
                <a:ext cx="11618085" cy="395621"/>
              </a:xfrm>
              <a:prstGeom prst="rect">
                <a:avLst/>
              </a:prstGeom>
              <a:blipFill>
                <a:blip r:embed="rId7"/>
                <a:stretch>
                  <a:fillRect l="-437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99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13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Combustion Chemistry in Isobaric Reactor Test Case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1CE9A8-569D-644B-9437-4979EC41A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429233"/>
            <a:ext cx="10480751" cy="4636287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latin typeface="+mn-lt"/>
              </a:rPr>
              <a:t>Low energy modes are highly oscillatory and hard to be learnt by the </a:t>
            </a:r>
            <a:r>
              <a:rPr lang="en-US" sz="1800" dirty="0" err="1">
                <a:latin typeface="+mn-lt"/>
              </a:rPr>
              <a:t>DeepONet’s</a:t>
            </a:r>
            <a:r>
              <a:rPr lang="en-US" sz="1800" dirty="0">
                <a:latin typeface="+mn-lt"/>
              </a:rPr>
              <a:t> trunk nets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5E3DB-D5D0-F145-A107-9ECFDAB34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00" y="2228032"/>
            <a:ext cx="3848834" cy="3592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F3F56-5690-8D45-9881-1CE93FC49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521" y="2228032"/>
            <a:ext cx="3917258" cy="3592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483E55-DCFC-AC4B-925C-A52EE34E4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2" y="2228033"/>
            <a:ext cx="3883045" cy="359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3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Combustion Chemistry in Isobaric Reactor Test Case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93FF3-61A9-8447-8924-94A40A6A479F}"/>
              </a:ext>
            </a:extLst>
          </p:cNvPr>
          <p:cNvSpPr txBox="1"/>
          <p:nvPr/>
        </p:nvSpPr>
        <p:spPr>
          <a:xfrm>
            <a:off x="559397" y="1550880"/>
            <a:ext cx="9442521" cy="8309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Run </a:t>
            </a:r>
            <a:r>
              <a:rPr lang="en-US" sz="1600" dirty="0" err="1">
                <a:solidFill>
                  <a:srgbClr val="C00000"/>
                </a:solidFill>
              </a:rPr>
              <a:t>Jupyter</a:t>
            </a:r>
            <a:r>
              <a:rPr lang="en-US" sz="1600" dirty="0">
                <a:solidFill>
                  <a:srgbClr val="C00000"/>
                </a:solidFill>
              </a:rPr>
              <a:t> Notebook:</a:t>
            </a:r>
          </a:p>
          <a:p>
            <a:r>
              <a:rPr lang="en-US" sz="1600" dirty="0">
                <a:solidFill>
                  <a:srgbClr val="C00000"/>
                </a:solidFill>
              </a:rPr>
              <a:t>$WORKSPACE_PATH/</a:t>
            </a:r>
            <a:r>
              <a:rPr lang="en-US" sz="1600" dirty="0" err="1">
                <a:solidFill>
                  <a:srgbClr val="C00000"/>
                </a:solidFill>
              </a:rPr>
              <a:t>ROMNet</a:t>
            </a:r>
            <a:r>
              <a:rPr lang="en-US" sz="1600" dirty="0">
                <a:solidFill>
                  <a:srgbClr val="C00000"/>
                </a:solidFill>
              </a:rPr>
              <a:t>/</a:t>
            </a:r>
            <a:r>
              <a:rPr lang="en-US" sz="1600" dirty="0" err="1">
                <a:solidFill>
                  <a:srgbClr val="C00000"/>
                </a:solidFill>
              </a:rPr>
              <a:t>romnet</a:t>
            </a:r>
            <a:r>
              <a:rPr lang="en-US" sz="1600" dirty="0">
                <a:solidFill>
                  <a:srgbClr val="C00000"/>
                </a:solidFill>
              </a:rPr>
              <a:t>/scripts/</a:t>
            </a:r>
            <a:r>
              <a:rPr lang="en-US" sz="1600" dirty="0" err="1">
                <a:solidFill>
                  <a:srgbClr val="C00000"/>
                </a:solidFill>
              </a:rPr>
              <a:t>generating_data</a:t>
            </a:r>
            <a:r>
              <a:rPr lang="en-US" sz="1600" dirty="0">
                <a:solidFill>
                  <a:srgbClr val="C00000"/>
                </a:solidFill>
              </a:rPr>
              <a:t>/0DReactor/Generate_Data_5.ipynb</a:t>
            </a:r>
          </a:p>
          <a:p>
            <a:r>
              <a:rPr lang="en-US" sz="1600" dirty="0">
                <a:solidFill>
                  <a:srgbClr val="C00000"/>
                </a:solidFill>
              </a:rPr>
              <a:t>for generating PCA data</a:t>
            </a:r>
          </a:p>
        </p:txBody>
      </p:sp>
    </p:spTree>
    <p:extLst>
      <p:ext uri="{BB962C8B-B14F-4D97-AF65-F5344CB8AC3E}">
        <p14:creationId xmlns:p14="http://schemas.microsoft.com/office/powerpoint/2010/main" val="194252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Combustion Chemistry in Isobaric Reactor Test Case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18F504-DDB9-5941-9D6F-B20E63CF67F4}"/>
              </a:ext>
            </a:extLst>
          </p:cNvPr>
          <p:cNvSpPr txBox="1"/>
          <p:nvPr/>
        </p:nvSpPr>
        <p:spPr>
          <a:xfrm>
            <a:off x="4459462" y="3075057"/>
            <a:ext cx="3273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Test Case 10</a:t>
            </a:r>
          </a:p>
        </p:txBody>
      </p:sp>
    </p:spTree>
    <p:extLst>
      <p:ext uri="{BB962C8B-B14F-4D97-AF65-F5344CB8AC3E}">
        <p14:creationId xmlns:p14="http://schemas.microsoft.com/office/powerpoint/2010/main" val="13972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Combustion Chemistry in Isobaric Reactor Test Case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A4247B-64A4-2645-8937-0936AAC9D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6" y="1031583"/>
            <a:ext cx="10181238" cy="5722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B9B7D9-72DC-2D49-9DED-BB4F7FDD83DF}"/>
              </a:ext>
            </a:extLst>
          </p:cNvPr>
          <p:cNvSpPr txBox="1"/>
          <p:nvPr/>
        </p:nvSpPr>
        <p:spPr>
          <a:xfrm>
            <a:off x="7755649" y="1707543"/>
            <a:ext cx="3445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Suggested Improved Structure</a:t>
            </a:r>
          </a:p>
          <a:p>
            <a:pPr algn="ctr"/>
            <a:r>
              <a:rPr lang="en-US" dirty="0"/>
              <a:t>for the </a:t>
            </a:r>
            <a:r>
              <a:rPr lang="en-US" dirty="0" err="1"/>
              <a:t>DeepONet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1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17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Combustion Chemistry in Isobaric Reactor Test Case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6D4B4-EE0B-0C4C-90B9-C4F9C4268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1" y="2202598"/>
            <a:ext cx="4662896" cy="445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A98DDF-2FE8-DA46-9961-DF8981484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70" y="2202598"/>
            <a:ext cx="4942844" cy="445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0D339B-DD86-BA42-A4E6-E8CEDC660671}"/>
              </a:ext>
            </a:extLst>
          </p:cNvPr>
          <p:cNvSpPr/>
          <p:nvPr/>
        </p:nvSpPr>
        <p:spPr>
          <a:xfrm>
            <a:off x="2255822" y="1657279"/>
            <a:ext cx="7680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Predicted time-dependent principal components for test scenarios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09429-8F55-6B4E-BFC1-A3436C2E1446}"/>
              </a:ext>
            </a:extLst>
          </p:cNvPr>
          <p:cNvSpPr txBox="1"/>
          <p:nvPr/>
        </p:nvSpPr>
        <p:spPr>
          <a:xfrm>
            <a:off x="4001933" y="1126615"/>
            <a:ext cx="418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from the improved structure</a:t>
            </a:r>
          </a:p>
        </p:txBody>
      </p:sp>
    </p:spTree>
    <p:extLst>
      <p:ext uri="{BB962C8B-B14F-4D97-AF65-F5344CB8AC3E}">
        <p14:creationId xmlns:p14="http://schemas.microsoft.com/office/powerpoint/2010/main" val="365025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18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Combustion Chemistry in Isobaric Reactor Test Case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0D339B-DD86-BA42-A4E6-E8CEDC660671}"/>
              </a:ext>
            </a:extLst>
          </p:cNvPr>
          <p:cNvSpPr/>
          <p:nvPr/>
        </p:nvSpPr>
        <p:spPr>
          <a:xfrm>
            <a:off x="1942723" y="1691978"/>
            <a:ext cx="8306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Reconstructed time-dependent temperature and species for test scenarios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09429-8F55-6B4E-BFC1-A3436C2E1446}"/>
              </a:ext>
            </a:extLst>
          </p:cNvPr>
          <p:cNvSpPr txBox="1"/>
          <p:nvPr/>
        </p:nvSpPr>
        <p:spPr>
          <a:xfrm>
            <a:off x="4001933" y="1126615"/>
            <a:ext cx="418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from the improved 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F7D2EF-F6B1-C140-987A-ECC6D24C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119" y="2197108"/>
            <a:ext cx="4655243" cy="4436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C9534B-8666-A846-8E17-3E2F220E0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62" y="2197108"/>
            <a:ext cx="4683413" cy="44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7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19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Combustion Chemistry in Isobaric Reactor Test Case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09429-8F55-6B4E-BFC1-A3436C2E1446}"/>
              </a:ext>
            </a:extLst>
          </p:cNvPr>
          <p:cNvSpPr txBox="1"/>
          <p:nvPr/>
        </p:nvSpPr>
        <p:spPr>
          <a:xfrm>
            <a:off x="4001933" y="1126615"/>
            <a:ext cx="418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from the improved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4B30FB9-8B0E-2F46-8DC8-80A0A443079C}"/>
                  </a:ext>
                </a:extLst>
              </p:cNvPr>
              <p:cNvSpPr/>
              <p:nvPr/>
            </p:nvSpPr>
            <p:spPr>
              <a:xfrm>
                <a:off x="5990859" y="1692565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4B30FB9-8B0E-2F46-8DC8-80A0A4430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859" y="1692565"/>
                <a:ext cx="484755" cy="5309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BEB52D-50AC-0343-8152-53BE658B0A98}"/>
                  </a:ext>
                </a:extLst>
              </p:cNvPr>
              <p:cNvSpPr/>
              <p:nvPr/>
            </p:nvSpPr>
            <p:spPr>
              <a:xfrm>
                <a:off x="5798788" y="5900191"/>
                <a:ext cx="893403" cy="530938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5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15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5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5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m:rPr>
                          <m:sty m:val="p"/>
                        </m:rPr>
                        <a:rPr lang="en-US" sz="15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15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500" b="0" i="1" dirty="0" smtClean="0">
                              <a:solidFill>
                                <a:srgbClr val="358B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500" b="0" i="1" dirty="0" smtClean="0">
                                  <a:solidFill>
                                    <a:srgbClr val="358B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b="0" i="1" dirty="0" smtClean="0">
                                  <a:solidFill>
                                    <a:srgbClr val="358B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en-US" sz="1500" b="0" i="1" dirty="0" smtClean="0">
                              <a:solidFill>
                                <a:srgbClr val="358B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5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BEB52D-50AC-0343-8152-53BE658B0A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788" y="5900191"/>
                <a:ext cx="893403" cy="530938"/>
              </a:xfrm>
              <a:prstGeom prst="rect">
                <a:avLst/>
              </a:prstGeom>
              <a:blipFill>
                <a:blip r:embed="rId3"/>
                <a:stretch>
                  <a:fillRect b="-9302"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F7A3717-9F6B-0D47-90B5-43D2B8453532}"/>
              </a:ext>
            </a:extLst>
          </p:cNvPr>
          <p:cNvSpPr/>
          <p:nvPr/>
        </p:nvSpPr>
        <p:spPr>
          <a:xfrm rot="-5400000">
            <a:off x="6243203" y="2340337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358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16, Tanh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831ED67-44E9-734E-BE92-1D7B10E1C9B1}"/>
              </a:ext>
            </a:extLst>
          </p:cNvPr>
          <p:cNvSpPr/>
          <p:nvPr/>
        </p:nvSpPr>
        <p:spPr>
          <a:xfrm rot="-5400000">
            <a:off x="6243203" y="2901933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358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16, Tanh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D9C30CC-5D0E-CF47-906A-B37870AF07BC}"/>
              </a:ext>
            </a:extLst>
          </p:cNvPr>
          <p:cNvSpPr/>
          <p:nvPr/>
        </p:nvSpPr>
        <p:spPr>
          <a:xfrm rot="-5400000">
            <a:off x="6243203" y="3463529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358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16, 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4806E994-F198-024C-8B03-5046EED49AF2}"/>
                  </a:ext>
                </a:extLst>
              </p:cNvPr>
              <p:cNvSpPr/>
              <p:nvPr/>
            </p:nvSpPr>
            <p:spPr>
              <a:xfrm rot="-5400000">
                <a:off x="6243203" y="4025125"/>
                <a:ext cx="371197" cy="939383"/>
              </a:xfrm>
              <a:prstGeom prst="roundRect">
                <a:avLst>
                  <a:gd name="adj" fmla="val 18592"/>
                </a:avLst>
              </a:prstGeom>
              <a:solidFill>
                <a:srgbClr val="358B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Linear</a:t>
                </a:r>
              </a:p>
            </p:txBody>
          </p:sp>
        </mc:Choice>
        <mc:Fallback xmlns="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4806E994-F198-024C-8B03-5046EED49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-5400000">
                <a:off x="6243203" y="4025125"/>
                <a:ext cx="371197" cy="939383"/>
              </a:xfrm>
              <a:prstGeom prst="roundRect">
                <a:avLst>
                  <a:gd name="adj" fmla="val 18592"/>
                </a:avLst>
              </a:prstGeom>
              <a:blipFill>
                <a:blip r:embed="rId4"/>
                <a:stretch>
                  <a:fillRect r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3E3D1F8-C8FB-5245-A2DE-52B2EE6DEA5C}"/>
              </a:ext>
            </a:extLst>
          </p:cNvPr>
          <p:cNvSpPr txBox="1"/>
          <p:nvPr/>
        </p:nvSpPr>
        <p:spPr>
          <a:xfrm>
            <a:off x="5458518" y="2939404"/>
            <a:ext cx="492443" cy="142263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Shift Net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F436F5-5866-C947-B630-248B6AD94CA0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233237" y="2223503"/>
            <a:ext cx="2392" cy="287697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A37FAF2-404C-AA4A-99B0-7CE0427C5BDE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235629" y="4764041"/>
            <a:ext cx="4890" cy="28314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9E4188-54E5-A047-8C98-3703867942E3}"/>
                  </a:ext>
                </a:extLst>
              </p:cNvPr>
              <p:cNvSpPr/>
              <p:nvPr/>
            </p:nvSpPr>
            <p:spPr>
              <a:xfrm>
                <a:off x="5048918" y="5900191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9E4188-54E5-A047-8C98-3703867942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918" y="5900191"/>
                <a:ext cx="484755" cy="5309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FE6E72-BE2F-D14B-B640-FE18808513C5}"/>
              </a:ext>
            </a:extLst>
          </p:cNvPr>
          <p:cNvCxnSpPr>
            <a:cxnSpLocks/>
            <a:stCxn id="24" idx="3"/>
            <a:endCxn id="14" idx="1"/>
          </p:cNvCxnSpPr>
          <p:nvPr/>
        </p:nvCxnSpPr>
        <p:spPr>
          <a:xfrm>
            <a:off x="5533673" y="6165660"/>
            <a:ext cx="265115" cy="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40DFE7A-9C2A-9A44-BB9E-4CCCAFD087B5}"/>
                  </a:ext>
                </a:extLst>
              </p:cNvPr>
              <p:cNvSpPr/>
              <p:nvPr/>
            </p:nvSpPr>
            <p:spPr>
              <a:xfrm>
                <a:off x="5998141" y="5047182"/>
                <a:ext cx="484755" cy="530938"/>
              </a:xfrm>
              <a:prstGeom prst="rect">
                <a:avLst/>
              </a:prstGeom>
              <a:solidFill>
                <a:srgbClr val="358B00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358B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40DFE7A-9C2A-9A44-BB9E-4CCCAFD08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41" y="5047182"/>
                <a:ext cx="484755" cy="530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406F4D-5944-5548-BC62-706E95057C27}"/>
              </a:ext>
            </a:extLst>
          </p:cNvPr>
          <p:cNvCxnSpPr>
            <a:cxnSpLocks/>
            <a:stCxn id="26" idx="2"/>
            <a:endCxn id="14" idx="0"/>
          </p:cNvCxnSpPr>
          <p:nvPr/>
        </p:nvCxnSpPr>
        <p:spPr>
          <a:xfrm>
            <a:off x="6240519" y="5578120"/>
            <a:ext cx="4971" cy="32207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5626B3-EF82-594D-9469-C720AD31D9D0}"/>
              </a:ext>
            </a:extLst>
          </p:cNvPr>
          <p:cNvCxnSpPr>
            <a:cxnSpLocks/>
          </p:cNvCxnSpPr>
          <p:nvPr/>
        </p:nvCxnSpPr>
        <p:spPr>
          <a:xfrm flipH="1">
            <a:off x="5533673" y="4764041"/>
            <a:ext cx="701956" cy="28314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F1D538-8165-5345-A67B-91622281E8F1}"/>
              </a:ext>
            </a:extLst>
          </p:cNvPr>
          <p:cNvCxnSpPr>
            <a:cxnSpLocks/>
          </p:cNvCxnSpPr>
          <p:nvPr/>
        </p:nvCxnSpPr>
        <p:spPr>
          <a:xfrm>
            <a:off x="6235629" y="4764041"/>
            <a:ext cx="735601" cy="28314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72344EC-393B-CA4A-8649-6FE36206A972}"/>
              </a:ext>
            </a:extLst>
          </p:cNvPr>
          <p:cNvSpPr txBox="1"/>
          <p:nvPr/>
        </p:nvSpPr>
        <p:spPr>
          <a:xfrm>
            <a:off x="5233424" y="4727974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326F36-C815-704F-8B90-ED6312B1CF9D}"/>
              </a:ext>
            </a:extLst>
          </p:cNvPr>
          <p:cNvSpPr txBox="1"/>
          <p:nvPr/>
        </p:nvSpPr>
        <p:spPr>
          <a:xfrm>
            <a:off x="6846822" y="4722714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79F2CEA-B433-2948-8091-2A032674F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16" y="1948435"/>
            <a:ext cx="4533108" cy="390954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668DAA6-8ECF-E04E-8AEB-5AEFE2BFE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1435" y="2124793"/>
            <a:ext cx="3982354" cy="3988051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1F22D0F-F440-5640-B44E-FBD062D10ACA}"/>
              </a:ext>
            </a:extLst>
          </p:cNvPr>
          <p:cNvSpPr/>
          <p:nvPr/>
        </p:nvSpPr>
        <p:spPr>
          <a:xfrm rot="5400000">
            <a:off x="5109208" y="2800971"/>
            <a:ext cx="2252841" cy="1673298"/>
          </a:xfrm>
          <a:prstGeom prst="roundRect">
            <a:avLst>
              <a:gd name="adj" fmla="val 11873"/>
            </a:avLst>
          </a:prstGeom>
          <a:solidFill>
            <a:srgbClr val="358B00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79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Combustion Chemistry in Isobaric Reactor Test Case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52C07A-7A8A-D945-AA81-767F837C3938}"/>
              </a:ext>
            </a:extLst>
          </p:cNvPr>
          <p:cNvSpPr txBox="1"/>
          <p:nvPr/>
        </p:nvSpPr>
        <p:spPr>
          <a:xfrm>
            <a:off x="9316599" y="948542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conditions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DAAD0D-2363-4044-AD51-86698D67EEDA}"/>
              </a:ext>
            </a:extLst>
          </p:cNvPr>
          <p:cNvSpPr txBox="1"/>
          <p:nvPr/>
        </p:nvSpPr>
        <p:spPr>
          <a:xfrm>
            <a:off x="1318155" y="6079661"/>
            <a:ext cx="276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training scenarios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AAA3AA-463B-9E40-AD2D-E444C427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110" y="1345033"/>
            <a:ext cx="4125784" cy="38714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E863C9-EEA2-6448-A9CA-1F07F094D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48" y="2036508"/>
            <a:ext cx="3955899" cy="39615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427D99-1D27-B04E-9BF4-CD8073F50A1C}"/>
              </a:ext>
            </a:extLst>
          </p:cNvPr>
          <p:cNvSpPr/>
          <p:nvPr/>
        </p:nvSpPr>
        <p:spPr>
          <a:xfrm>
            <a:off x="559397" y="1123916"/>
            <a:ext cx="6861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Isobaric 0-D Reactor (Hydrogen-air), 20 state variables </a:t>
            </a:r>
          </a:p>
          <a:p>
            <a:pPr algn="ctr"/>
            <a:r>
              <a:rPr lang="en-US" dirty="0"/>
              <a:t>(i.e., temperature and 19 species mass fractions)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EC72C-4E0F-1D41-BBAB-3CF7A7D83F43}"/>
              </a:ext>
            </a:extLst>
          </p:cNvPr>
          <p:cNvSpPr txBox="1"/>
          <p:nvPr/>
        </p:nvSpPr>
        <p:spPr>
          <a:xfrm>
            <a:off x="4841235" y="5971939"/>
            <a:ext cx="6998839" cy="58477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The physical system is implemented in </a:t>
            </a:r>
          </a:p>
          <a:p>
            <a:r>
              <a:rPr lang="en-US" sz="1600" dirty="0">
                <a:solidFill>
                  <a:schemeClr val="tx2"/>
                </a:solidFill>
              </a:rPr>
              <a:t>$WORKSPACE_PATH/</a:t>
            </a:r>
            <a:r>
              <a:rPr lang="en-US" sz="1600" dirty="0" err="1">
                <a:solidFill>
                  <a:schemeClr val="tx2"/>
                </a:solidFill>
              </a:rPr>
              <a:t>ROMNet</a:t>
            </a:r>
            <a:r>
              <a:rPr lang="en-US" sz="1600" dirty="0">
                <a:solidFill>
                  <a:schemeClr val="tx2"/>
                </a:solidFill>
              </a:rPr>
              <a:t>/</a:t>
            </a:r>
            <a:r>
              <a:rPr lang="en-US" sz="1600" dirty="0" err="1">
                <a:solidFill>
                  <a:schemeClr val="tx2"/>
                </a:solidFill>
              </a:rPr>
              <a:t>romnet</a:t>
            </a:r>
            <a:r>
              <a:rPr lang="en-US" sz="1600" dirty="0">
                <a:solidFill>
                  <a:schemeClr val="tx2"/>
                </a:solidFill>
              </a:rPr>
              <a:t>/</a:t>
            </a:r>
            <a:r>
              <a:rPr lang="en-US" sz="1600" dirty="0" err="1">
                <a:solidFill>
                  <a:schemeClr val="tx2"/>
                </a:solidFill>
              </a:rPr>
              <a:t>romnet</a:t>
            </a:r>
            <a:r>
              <a:rPr lang="en-US" sz="1600" dirty="0">
                <a:solidFill>
                  <a:schemeClr val="tx2"/>
                </a:solidFill>
              </a:rPr>
              <a:t>/</a:t>
            </a:r>
            <a:r>
              <a:rPr lang="en-US" sz="1600" dirty="0" err="1">
                <a:solidFill>
                  <a:schemeClr val="tx2"/>
                </a:solidFill>
              </a:rPr>
              <a:t>pinn</a:t>
            </a:r>
            <a:r>
              <a:rPr lang="en-US" sz="1600" dirty="0">
                <a:solidFill>
                  <a:schemeClr val="tx2"/>
                </a:solidFill>
              </a:rPr>
              <a:t>/system/0DReact.py </a:t>
            </a:r>
          </a:p>
        </p:txBody>
      </p:sp>
    </p:spTree>
    <p:extLst>
      <p:ext uri="{BB962C8B-B14F-4D97-AF65-F5344CB8AC3E}">
        <p14:creationId xmlns:p14="http://schemas.microsoft.com/office/powerpoint/2010/main" val="309792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Combustion Chemistry in Isobaric Reactor Test Case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75F4D-225A-C94C-80CD-640AA461B66D}"/>
              </a:ext>
            </a:extLst>
          </p:cNvPr>
          <p:cNvSpPr txBox="1"/>
          <p:nvPr/>
        </p:nvSpPr>
        <p:spPr>
          <a:xfrm>
            <a:off x="559397" y="1399672"/>
            <a:ext cx="11219482" cy="26161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C00000"/>
                </a:solidFill>
              </a:rPr>
              <a:t>Test Case 10: Data-driven improved deep operator network (</a:t>
            </a:r>
            <a:r>
              <a:rPr lang="en-US" sz="1600" b="1" u="sng" dirty="0" err="1">
                <a:solidFill>
                  <a:srgbClr val="C00000"/>
                </a:solidFill>
              </a:rPr>
              <a:t>DeepONet</a:t>
            </a:r>
            <a:r>
              <a:rPr lang="en-US" sz="1600" b="1" u="sng" dirty="0">
                <a:solidFill>
                  <a:srgbClr val="C00000"/>
                </a:solidFill>
              </a:rPr>
              <a:t>) for predicting Principal Components</a:t>
            </a:r>
          </a:p>
          <a:p>
            <a:endParaRPr lang="en-US" sz="1600" b="1" u="sng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10.1. Copy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/input/0DReact/</a:t>
            </a:r>
            <a:r>
              <a:rPr lang="en-US" sz="1200" dirty="0" err="1">
                <a:solidFill>
                  <a:srgbClr val="C00000"/>
                </a:solidFill>
              </a:rPr>
              <a:t>DeepONet</a:t>
            </a:r>
            <a:r>
              <a:rPr lang="en-US" sz="1200" dirty="0">
                <a:solidFill>
                  <a:srgbClr val="C00000"/>
                </a:solidFill>
              </a:rPr>
              <a:t>/TestCase10/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10.2. In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, change: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10.2.1. "</a:t>
            </a:r>
            <a:r>
              <a:rPr lang="en-US" sz="1200" dirty="0" err="1">
                <a:solidFill>
                  <a:srgbClr val="C00000"/>
                </a:solidFill>
              </a:rPr>
              <a:t>self.WORKSPACE_PATH</a:t>
            </a:r>
            <a:r>
              <a:rPr lang="en-US" sz="1200" dirty="0">
                <a:solidFill>
                  <a:srgbClr val="C00000"/>
                </a:solidFill>
              </a:rPr>
              <a:t> = ..."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10.3. Move 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/app/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10.4. Run: "python3 </a:t>
            </a:r>
            <a:r>
              <a:rPr lang="en-US" sz="1200" dirty="0" err="1">
                <a:solidFill>
                  <a:srgbClr val="C00000"/>
                </a:solidFill>
              </a:rPr>
              <a:t>ROMNet.py</a:t>
            </a:r>
            <a:r>
              <a:rPr lang="en-US" sz="1200" dirty="0">
                <a:solidFill>
                  <a:srgbClr val="C00000"/>
                </a:solidFill>
              </a:rPr>
              <a:t> ../input/”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10.5. Postprocess results via: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/scripts/postprocessing/0DReact/</a:t>
            </a:r>
            <a:r>
              <a:rPr lang="en-US" sz="1200" dirty="0" err="1">
                <a:solidFill>
                  <a:srgbClr val="C00000"/>
                </a:solidFill>
              </a:rPr>
              <a:t>DeepONet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Predict_DeepONet.ipynb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01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3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Combustion Chemistry in Isobaric Reactor Test Case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52C07A-7A8A-D945-AA81-767F837C3938}"/>
              </a:ext>
            </a:extLst>
          </p:cNvPr>
          <p:cNvSpPr txBox="1"/>
          <p:nvPr/>
        </p:nvSpPr>
        <p:spPr>
          <a:xfrm>
            <a:off x="9316599" y="948542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conditions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DAAD0D-2363-4044-AD51-86698D67EEDA}"/>
              </a:ext>
            </a:extLst>
          </p:cNvPr>
          <p:cNvSpPr txBox="1"/>
          <p:nvPr/>
        </p:nvSpPr>
        <p:spPr>
          <a:xfrm>
            <a:off x="1318155" y="6079661"/>
            <a:ext cx="276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training scenarios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AAA3AA-463B-9E40-AD2D-E444C427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110" y="1345033"/>
            <a:ext cx="4125784" cy="38714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E863C9-EEA2-6448-A9CA-1F07F094D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48" y="2036508"/>
            <a:ext cx="3955899" cy="39615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427D99-1D27-B04E-9BF4-CD8073F50A1C}"/>
              </a:ext>
            </a:extLst>
          </p:cNvPr>
          <p:cNvSpPr/>
          <p:nvPr/>
        </p:nvSpPr>
        <p:spPr>
          <a:xfrm>
            <a:off x="559397" y="1123916"/>
            <a:ext cx="6861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Isobaric 0-D Reactor (Hydrogen-air), 20 state variables </a:t>
            </a:r>
          </a:p>
          <a:p>
            <a:pPr algn="ctr"/>
            <a:r>
              <a:rPr lang="en-US" dirty="0"/>
              <a:t>(i.e., temperature and 19 species mass fractions)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EC72C-4E0F-1D41-BBAB-3CF7A7D83F43}"/>
              </a:ext>
            </a:extLst>
          </p:cNvPr>
          <p:cNvSpPr txBox="1"/>
          <p:nvPr/>
        </p:nvSpPr>
        <p:spPr>
          <a:xfrm>
            <a:off x="4841235" y="5971939"/>
            <a:ext cx="6998839" cy="58477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The physical system is implemented in </a:t>
            </a:r>
          </a:p>
          <a:p>
            <a:r>
              <a:rPr lang="en-US" sz="1600" dirty="0">
                <a:solidFill>
                  <a:schemeClr val="tx2"/>
                </a:solidFill>
              </a:rPr>
              <a:t>$WORKSPACE_PATH/</a:t>
            </a:r>
            <a:r>
              <a:rPr lang="en-US" sz="1600" dirty="0" err="1">
                <a:solidFill>
                  <a:schemeClr val="tx2"/>
                </a:solidFill>
              </a:rPr>
              <a:t>ROMNet</a:t>
            </a:r>
            <a:r>
              <a:rPr lang="en-US" sz="1600" dirty="0">
                <a:solidFill>
                  <a:schemeClr val="tx2"/>
                </a:solidFill>
              </a:rPr>
              <a:t>/</a:t>
            </a:r>
            <a:r>
              <a:rPr lang="en-US" sz="1600" dirty="0" err="1">
                <a:solidFill>
                  <a:schemeClr val="tx2"/>
                </a:solidFill>
              </a:rPr>
              <a:t>romnet</a:t>
            </a:r>
            <a:r>
              <a:rPr lang="en-US" sz="1600" dirty="0">
                <a:solidFill>
                  <a:schemeClr val="tx2"/>
                </a:solidFill>
              </a:rPr>
              <a:t>/</a:t>
            </a:r>
            <a:r>
              <a:rPr lang="en-US" sz="1600" dirty="0" err="1">
                <a:solidFill>
                  <a:schemeClr val="tx2"/>
                </a:solidFill>
              </a:rPr>
              <a:t>romnet</a:t>
            </a:r>
            <a:r>
              <a:rPr lang="en-US" sz="1600" dirty="0">
                <a:solidFill>
                  <a:schemeClr val="tx2"/>
                </a:solidFill>
              </a:rPr>
              <a:t>/</a:t>
            </a:r>
            <a:r>
              <a:rPr lang="en-US" sz="1600" dirty="0" err="1">
                <a:solidFill>
                  <a:schemeClr val="tx2"/>
                </a:solidFill>
              </a:rPr>
              <a:t>pinn</a:t>
            </a:r>
            <a:r>
              <a:rPr lang="en-US" sz="1600" dirty="0">
                <a:solidFill>
                  <a:schemeClr val="tx2"/>
                </a:solidFill>
              </a:rPr>
              <a:t>/system/0DReact.py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1AFA72-9522-A047-9430-568243935E32}"/>
              </a:ext>
            </a:extLst>
          </p:cNvPr>
          <p:cNvSpPr/>
          <p:nvPr/>
        </p:nvSpPr>
        <p:spPr>
          <a:xfrm>
            <a:off x="7728090" y="888667"/>
            <a:ext cx="4262804" cy="5412545"/>
          </a:xfrm>
          <a:prstGeom prst="rect">
            <a:avLst/>
          </a:prstGeom>
          <a:solidFill>
            <a:srgbClr val="3D6C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868B43-5839-694B-B54E-9DEB3CE46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542" y="2324245"/>
            <a:ext cx="3955899" cy="39615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76325C-9D94-D14E-8AFA-19668FD5CBD3}"/>
              </a:ext>
            </a:extLst>
          </p:cNvPr>
          <p:cNvSpPr txBox="1"/>
          <p:nvPr/>
        </p:nvSpPr>
        <p:spPr>
          <a:xfrm>
            <a:off x="8006964" y="1193397"/>
            <a:ext cx="3705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Note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Similitudes with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translating hyperbolic tangent</a:t>
            </a:r>
          </a:p>
        </p:txBody>
      </p:sp>
    </p:spTree>
    <p:extLst>
      <p:ext uri="{BB962C8B-B14F-4D97-AF65-F5344CB8AC3E}">
        <p14:creationId xmlns:p14="http://schemas.microsoft.com/office/powerpoint/2010/main" val="119797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Combustion Chemistry in Isobaric Reactor Test Case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93FF3-61A9-8447-8924-94A40A6A479F}"/>
              </a:ext>
            </a:extLst>
          </p:cNvPr>
          <p:cNvSpPr txBox="1"/>
          <p:nvPr/>
        </p:nvSpPr>
        <p:spPr>
          <a:xfrm>
            <a:off x="559397" y="1562455"/>
            <a:ext cx="10336997" cy="25545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Run python scrip:</a:t>
            </a:r>
          </a:p>
          <a:p>
            <a:r>
              <a:rPr lang="en-US" sz="1600" dirty="0">
                <a:solidFill>
                  <a:srgbClr val="C00000"/>
                </a:solidFill>
              </a:rPr>
              <a:t>$WORKSPACE_PATH/</a:t>
            </a:r>
            <a:r>
              <a:rPr lang="en-US" sz="1600" dirty="0" err="1">
                <a:solidFill>
                  <a:srgbClr val="C00000"/>
                </a:solidFill>
              </a:rPr>
              <a:t>ROMNet</a:t>
            </a:r>
            <a:r>
              <a:rPr lang="en-US" sz="1600" dirty="0">
                <a:solidFill>
                  <a:srgbClr val="C00000"/>
                </a:solidFill>
              </a:rPr>
              <a:t>/</a:t>
            </a:r>
            <a:r>
              <a:rPr lang="en-US" sz="1600" dirty="0" err="1">
                <a:solidFill>
                  <a:srgbClr val="C00000"/>
                </a:solidFill>
              </a:rPr>
              <a:t>romnet</a:t>
            </a:r>
            <a:r>
              <a:rPr lang="en-US" sz="1600" dirty="0">
                <a:solidFill>
                  <a:srgbClr val="C00000"/>
                </a:solidFill>
              </a:rPr>
              <a:t>/scripts/</a:t>
            </a:r>
            <a:r>
              <a:rPr lang="en-US" sz="1600" dirty="0" err="1">
                <a:solidFill>
                  <a:srgbClr val="C00000"/>
                </a:solidFill>
              </a:rPr>
              <a:t>generating_data</a:t>
            </a:r>
            <a:r>
              <a:rPr lang="en-US" sz="1600" dirty="0">
                <a:solidFill>
                  <a:srgbClr val="C00000"/>
                </a:solidFill>
              </a:rPr>
              <a:t>/0DReactor/Generate_Data_1_Isobaric.py</a:t>
            </a:r>
          </a:p>
          <a:p>
            <a:r>
              <a:rPr lang="en-US" sz="1600" dirty="0">
                <a:solidFill>
                  <a:srgbClr val="C00000"/>
                </a:solidFill>
              </a:rPr>
              <a:t>for generating simulation data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u="sng" dirty="0">
                <a:solidFill>
                  <a:srgbClr val="C00000"/>
                </a:solidFill>
              </a:rPr>
              <a:t>Note:</a:t>
            </a:r>
            <a:r>
              <a:rPr lang="en-US" sz="1600" dirty="0">
                <a:solidFill>
                  <a:srgbClr val="C00000"/>
                </a:solidFill>
              </a:rPr>
              <a:t> The script needs to be run twice, the second time for generating test data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Run </a:t>
            </a:r>
            <a:r>
              <a:rPr lang="en-US" sz="1600" dirty="0" err="1">
                <a:solidFill>
                  <a:srgbClr val="C00000"/>
                </a:solidFill>
              </a:rPr>
              <a:t>Jupyter</a:t>
            </a:r>
            <a:r>
              <a:rPr lang="en-US" sz="1600" dirty="0">
                <a:solidFill>
                  <a:srgbClr val="C00000"/>
                </a:solidFill>
              </a:rPr>
              <a:t> Notebook:</a:t>
            </a:r>
          </a:p>
          <a:p>
            <a:r>
              <a:rPr lang="en-US" sz="1600" dirty="0">
                <a:solidFill>
                  <a:srgbClr val="C00000"/>
                </a:solidFill>
              </a:rPr>
              <a:t>$WORKSPACE_PATH/</a:t>
            </a:r>
            <a:r>
              <a:rPr lang="en-US" sz="1600" dirty="0" err="1">
                <a:solidFill>
                  <a:srgbClr val="C00000"/>
                </a:solidFill>
              </a:rPr>
              <a:t>ROMNet</a:t>
            </a:r>
            <a:r>
              <a:rPr lang="en-US" sz="1600" dirty="0">
                <a:solidFill>
                  <a:srgbClr val="C00000"/>
                </a:solidFill>
              </a:rPr>
              <a:t>/</a:t>
            </a:r>
            <a:r>
              <a:rPr lang="en-US" sz="1600" dirty="0" err="1">
                <a:solidFill>
                  <a:srgbClr val="C00000"/>
                </a:solidFill>
              </a:rPr>
              <a:t>romnet</a:t>
            </a:r>
            <a:r>
              <a:rPr lang="en-US" sz="1600" dirty="0">
                <a:solidFill>
                  <a:srgbClr val="C00000"/>
                </a:solidFill>
              </a:rPr>
              <a:t>/scripts/</a:t>
            </a:r>
            <a:r>
              <a:rPr lang="en-US" sz="1600" dirty="0" err="1">
                <a:solidFill>
                  <a:srgbClr val="C00000"/>
                </a:solidFill>
              </a:rPr>
              <a:t>generating_data</a:t>
            </a:r>
            <a:r>
              <a:rPr lang="en-US" sz="1600" dirty="0">
                <a:solidFill>
                  <a:srgbClr val="C00000"/>
                </a:solidFill>
              </a:rPr>
              <a:t>/0DReactor/Generate_Data_3_Isobaric.ipynb</a:t>
            </a:r>
          </a:p>
          <a:p>
            <a:r>
              <a:rPr lang="en-US" sz="1600" dirty="0">
                <a:solidFill>
                  <a:srgbClr val="C00000"/>
                </a:solidFill>
              </a:rPr>
              <a:t>for generating training and test data</a:t>
            </a:r>
          </a:p>
        </p:txBody>
      </p:sp>
    </p:spTree>
    <p:extLst>
      <p:ext uri="{BB962C8B-B14F-4D97-AF65-F5344CB8AC3E}">
        <p14:creationId xmlns:p14="http://schemas.microsoft.com/office/powerpoint/2010/main" val="19181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Combustion Chemistry in Isobaric Reactor Test Case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CE319-3B62-FB4E-B9E8-F0287874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963" y="1201076"/>
            <a:ext cx="3494724" cy="3499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BF544A-F1AE-C046-9F0D-CE098E066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264" y="3014810"/>
            <a:ext cx="3494723" cy="3499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E2F125-70D0-794A-BB24-A63A2DBA68E7}"/>
                  </a:ext>
                </a:extLst>
              </p:cNvPr>
              <p:cNvSpPr/>
              <p:nvPr/>
            </p:nvSpPr>
            <p:spPr>
              <a:xfrm>
                <a:off x="1882093" y="2020145"/>
                <a:ext cx="643012" cy="873230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E2F125-70D0-794A-BB24-A63A2DBA6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093" y="2020145"/>
                <a:ext cx="643012" cy="8732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4FE0AA-FB39-2F40-BA7E-BB0C379BE6DD}"/>
              </a:ext>
            </a:extLst>
          </p:cNvPr>
          <p:cNvSpPr/>
          <p:nvPr/>
        </p:nvSpPr>
        <p:spPr>
          <a:xfrm>
            <a:off x="2784145" y="2020145"/>
            <a:ext cx="993642" cy="873230"/>
          </a:xfrm>
          <a:prstGeom prst="roundRect">
            <a:avLst>
              <a:gd name="adj" fmla="val 11873"/>
            </a:avLst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C0AE3D-E3A7-1942-AB4D-F3A2F700142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525105" y="2456760"/>
            <a:ext cx="259040" cy="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0C785CA-7DE4-6A4A-9B88-E1CA7F66203D}"/>
                  </a:ext>
                </a:extLst>
              </p:cNvPr>
              <p:cNvSpPr/>
              <p:nvPr/>
            </p:nvSpPr>
            <p:spPr>
              <a:xfrm>
                <a:off x="4036827" y="2020145"/>
                <a:ext cx="643012" cy="873230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𝜼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0C785CA-7DE4-6A4A-9B88-E1CA7F6620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827" y="2020145"/>
                <a:ext cx="643012" cy="873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7579B3-D1A9-D340-AF94-D1227E2CC860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777787" y="2456760"/>
            <a:ext cx="259040" cy="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700F835-6EF6-2F49-9C7F-F81B6DA1F74E}"/>
                  </a:ext>
                </a:extLst>
              </p:cNvPr>
              <p:cNvSpPr/>
              <p:nvPr/>
            </p:nvSpPr>
            <p:spPr>
              <a:xfrm>
                <a:off x="6945085" y="4935368"/>
                <a:ext cx="643012" cy="873230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700F835-6EF6-2F49-9C7F-F81B6DA1F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085" y="4935368"/>
                <a:ext cx="643012" cy="8732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C55548E-FF85-5742-86B2-F139B956B3BD}"/>
              </a:ext>
            </a:extLst>
          </p:cNvPr>
          <p:cNvSpPr/>
          <p:nvPr/>
        </p:nvSpPr>
        <p:spPr>
          <a:xfrm>
            <a:off x="7847137" y="4935368"/>
            <a:ext cx="993642" cy="873230"/>
          </a:xfrm>
          <a:prstGeom prst="roundRect">
            <a:avLst>
              <a:gd name="adj" fmla="val 11873"/>
            </a:avLst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75DD3B-889E-A648-A72A-B1EB8ED9BEF4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588097" y="5371983"/>
            <a:ext cx="259040" cy="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88534F1-0F60-FC4D-9A42-C3821B40A9AA}"/>
                  </a:ext>
                </a:extLst>
              </p:cNvPr>
              <p:cNvSpPr/>
              <p:nvPr/>
            </p:nvSpPr>
            <p:spPr>
              <a:xfrm>
                <a:off x="9099819" y="4935368"/>
                <a:ext cx="643012" cy="873230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𝜼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88534F1-0F60-FC4D-9A42-C3821B40A9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819" y="4935368"/>
                <a:ext cx="643012" cy="873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94B3E24-AC65-6944-8EFC-C8E7685B9B52}"/>
              </a:ext>
            </a:extLst>
          </p:cNvPr>
          <p:cNvSpPr/>
          <p:nvPr/>
        </p:nvSpPr>
        <p:spPr>
          <a:xfrm>
            <a:off x="10001871" y="4935368"/>
            <a:ext cx="993642" cy="873230"/>
          </a:xfrm>
          <a:prstGeom prst="roundRect">
            <a:avLst>
              <a:gd name="adj" fmla="val 11873"/>
            </a:avLst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  <a:r>
              <a:rPr lang="en-US" sz="2000" b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96C6415-C36B-754A-B4DB-41815645C199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9742831" y="5371983"/>
            <a:ext cx="259040" cy="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68F4FE-26EA-CC4E-B59F-236885B789F9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8840779" y="5371983"/>
            <a:ext cx="259040" cy="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2C54F48-EDCE-E743-86CD-5E64B585BB8B}"/>
                  </a:ext>
                </a:extLst>
              </p:cNvPr>
              <p:cNvSpPr/>
              <p:nvPr/>
            </p:nvSpPr>
            <p:spPr>
              <a:xfrm>
                <a:off x="11254553" y="4935367"/>
                <a:ext cx="643012" cy="873230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2C54F48-EDCE-E743-86CD-5E64B585B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553" y="4935367"/>
                <a:ext cx="643012" cy="8732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3F4A758-A8A2-644A-8410-B6B90F48A459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 flipV="1">
            <a:off x="10995513" y="5371982"/>
            <a:ext cx="259040" cy="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7255F9-937D-9D4C-8494-86BD19FC99BB}"/>
                  </a:ext>
                </a:extLst>
              </p:cNvPr>
              <p:cNvSpPr txBox="1"/>
              <p:nvPr/>
            </p:nvSpPr>
            <p:spPr>
              <a:xfrm>
                <a:off x="7073472" y="6079677"/>
                <a:ext cx="46957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10 principal components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dirty="0"/>
                  <a:t>) are sufficient </a:t>
                </a:r>
                <a:br>
                  <a:rPr lang="en-US" dirty="0"/>
                </a:br>
                <a:r>
                  <a:rPr lang="en-US" dirty="0"/>
                  <a:t>for good accuracy 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7255F9-937D-9D4C-8494-86BD19FC9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72" y="6079677"/>
                <a:ext cx="4695709" cy="646331"/>
              </a:xfrm>
              <a:prstGeom prst="rect">
                <a:avLst/>
              </a:prstGeom>
              <a:blipFill>
                <a:blip r:embed="rId9"/>
                <a:stretch>
                  <a:fillRect l="-539" t="-3846" r="-53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B6C1A393-202B-0C4D-8C57-5578EEFAD1A6}"/>
              </a:ext>
            </a:extLst>
          </p:cNvPr>
          <p:cNvSpPr/>
          <p:nvPr/>
        </p:nvSpPr>
        <p:spPr>
          <a:xfrm>
            <a:off x="540558" y="1159552"/>
            <a:ext cx="52717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Employed PCA for reducing the </a:t>
            </a:r>
          </a:p>
          <a:p>
            <a:pPr algn="ctr"/>
            <a:r>
              <a:rPr lang="en-US" dirty="0"/>
              <a:t>dimensionality of the state space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Combustion Chemistry in Isobaric Reactor Test Case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93FF3-61A9-8447-8924-94A40A6A479F}"/>
              </a:ext>
            </a:extLst>
          </p:cNvPr>
          <p:cNvSpPr txBox="1"/>
          <p:nvPr/>
        </p:nvSpPr>
        <p:spPr>
          <a:xfrm>
            <a:off x="559397" y="1562455"/>
            <a:ext cx="10336997" cy="25545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Run python scrip:</a:t>
            </a:r>
          </a:p>
          <a:p>
            <a:r>
              <a:rPr lang="en-US" sz="1600" dirty="0">
                <a:solidFill>
                  <a:srgbClr val="C00000"/>
                </a:solidFill>
              </a:rPr>
              <a:t>$WORKSPACE_PATH/</a:t>
            </a:r>
            <a:r>
              <a:rPr lang="en-US" sz="1600" dirty="0" err="1">
                <a:solidFill>
                  <a:srgbClr val="C00000"/>
                </a:solidFill>
              </a:rPr>
              <a:t>ROMNet</a:t>
            </a:r>
            <a:r>
              <a:rPr lang="en-US" sz="1600" dirty="0">
                <a:solidFill>
                  <a:srgbClr val="C00000"/>
                </a:solidFill>
              </a:rPr>
              <a:t>/</a:t>
            </a:r>
            <a:r>
              <a:rPr lang="en-US" sz="1600" dirty="0" err="1">
                <a:solidFill>
                  <a:srgbClr val="C00000"/>
                </a:solidFill>
              </a:rPr>
              <a:t>romnet</a:t>
            </a:r>
            <a:r>
              <a:rPr lang="en-US" sz="1600" dirty="0">
                <a:solidFill>
                  <a:srgbClr val="C00000"/>
                </a:solidFill>
              </a:rPr>
              <a:t>/scripts/</a:t>
            </a:r>
            <a:r>
              <a:rPr lang="en-US" sz="1600" dirty="0" err="1">
                <a:solidFill>
                  <a:srgbClr val="C00000"/>
                </a:solidFill>
              </a:rPr>
              <a:t>generating_data</a:t>
            </a:r>
            <a:r>
              <a:rPr lang="en-US" sz="1600" dirty="0">
                <a:solidFill>
                  <a:srgbClr val="C00000"/>
                </a:solidFill>
              </a:rPr>
              <a:t>/0DReactor/Generate_Data_2_Isobaric.py</a:t>
            </a:r>
          </a:p>
          <a:p>
            <a:r>
              <a:rPr lang="en-US" sz="1600" dirty="0">
                <a:solidFill>
                  <a:srgbClr val="C00000"/>
                </a:solidFill>
              </a:rPr>
              <a:t>for generating PCA simulation data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u="sng" dirty="0">
                <a:solidFill>
                  <a:srgbClr val="C00000"/>
                </a:solidFill>
              </a:rPr>
              <a:t>Note:</a:t>
            </a:r>
            <a:r>
              <a:rPr lang="en-US" sz="1600" dirty="0">
                <a:solidFill>
                  <a:srgbClr val="C00000"/>
                </a:solidFill>
              </a:rPr>
              <a:t> The script needs to be run twice, the second time for generating test data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Run </a:t>
            </a:r>
            <a:r>
              <a:rPr lang="en-US" sz="1600" dirty="0" err="1">
                <a:solidFill>
                  <a:srgbClr val="C00000"/>
                </a:solidFill>
              </a:rPr>
              <a:t>Jupyter</a:t>
            </a:r>
            <a:r>
              <a:rPr lang="en-US" sz="1600" dirty="0">
                <a:solidFill>
                  <a:srgbClr val="C00000"/>
                </a:solidFill>
              </a:rPr>
              <a:t> Notebook:</a:t>
            </a:r>
          </a:p>
          <a:p>
            <a:r>
              <a:rPr lang="en-US" sz="1600" dirty="0">
                <a:solidFill>
                  <a:srgbClr val="C00000"/>
                </a:solidFill>
              </a:rPr>
              <a:t>$WORKSPACE_PATH/</a:t>
            </a:r>
            <a:r>
              <a:rPr lang="en-US" sz="1600" dirty="0" err="1">
                <a:solidFill>
                  <a:srgbClr val="C00000"/>
                </a:solidFill>
              </a:rPr>
              <a:t>ROMNet</a:t>
            </a:r>
            <a:r>
              <a:rPr lang="en-US" sz="1600" dirty="0">
                <a:solidFill>
                  <a:srgbClr val="C00000"/>
                </a:solidFill>
              </a:rPr>
              <a:t>/</a:t>
            </a:r>
            <a:r>
              <a:rPr lang="en-US" sz="1600" dirty="0" err="1">
                <a:solidFill>
                  <a:srgbClr val="C00000"/>
                </a:solidFill>
              </a:rPr>
              <a:t>romnet</a:t>
            </a:r>
            <a:r>
              <a:rPr lang="en-US" sz="1600" dirty="0">
                <a:solidFill>
                  <a:srgbClr val="C00000"/>
                </a:solidFill>
              </a:rPr>
              <a:t>/scripts/</a:t>
            </a:r>
            <a:r>
              <a:rPr lang="en-US" sz="1600" dirty="0" err="1">
                <a:solidFill>
                  <a:srgbClr val="C00000"/>
                </a:solidFill>
              </a:rPr>
              <a:t>generating_data</a:t>
            </a:r>
            <a:r>
              <a:rPr lang="en-US" sz="1600" dirty="0">
                <a:solidFill>
                  <a:srgbClr val="C00000"/>
                </a:solidFill>
              </a:rPr>
              <a:t>/0DReactor/Generate_Data_4_Isobaric.ipynb</a:t>
            </a:r>
          </a:p>
          <a:p>
            <a:r>
              <a:rPr lang="en-US" sz="1600" dirty="0">
                <a:solidFill>
                  <a:srgbClr val="C00000"/>
                </a:solidFill>
              </a:rPr>
              <a:t>for generating PCA training and test data</a:t>
            </a:r>
          </a:p>
        </p:txBody>
      </p:sp>
    </p:spTree>
    <p:extLst>
      <p:ext uri="{BB962C8B-B14F-4D97-AF65-F5344CB8AC3E}">
        <p14:creationId xmlns:p14="http://schemas.microsoft.com/office/powerpoint/2010/main" val="345919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Combustion Chemistry in Isobaric Reactor Test Case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18F504-DDB9-5941-9D6F-B20E63CF67F4}"/>
              </a:ext>
            </a:extLst>
          </p:cNvPr>
          <p:cNvSpPr txBox="1"/>
          <p:nvPr/>
        </p:nvSpPr>
        <p:spPr>
          <a:xfrm>
            <a:off x="4606137" y="3075057"/>
            <a:ext cx="29797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Test Case 9</a:t>
            </a:r>
          </a:p>
        </p:txBody>
      </p:sp>
    </p:spTree>
    <p:extLst>
      <p:ext uri="{BB962C8B-B14F-4D97-AF65-F5344CB8AC3E}">
        <p14:creationId xmlns:p14="http://schemas.microsoft.com/office/powerpoint/2010/main" val="377061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8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Combustion Chemistry in Isobaric Reactor Test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E3575-D5FA-9440-8A76-764AA31F4E89}"/>
                  </a:ext>
                </a:extLst>
              </p:cNvPr>
              <p:cNvSpPr txBox="1"/>
              <p:nvPr/>
            </p:nvSpPr>
            <p:spPr>
              <a:xfrm>
                <a:off x="3370435" y="1146374"/>
                <a:ext cx="17642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Branch Net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E3575-D5FA-9440-8A76-764AA31F4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435" y="1146374"/>
                <a:ext cx="1764201" cy="338554"/>
              </a:xfrm>
              <a:prstGeom prst="rect">
                <a:avLst/>
              </a:prstGeom>
              <a:blipFill>
                <a:blip r:embed="rId3"/>
                <a:stretch>
                  <a:fillRect l="-1429" t="-714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B90697-3DBA-4A4B-BA62-609B0D045AFC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2704805" y="1333226"/>
            <a:ext cx="499575" cy="950719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D857B5-9B73-0549-ACC3-EBA832C67BC0}"/>
                  </a:ext>
                </a:extLst>
              </p:cNvPr>
              <p:cNvSpPr/>
              <p:nvPr/>
            </p:nvSpPr>
            <p:spPr>
              <a:xfrm>
                <a:off x="2220050" y="2018476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D857B5-9B73-0549-ACC3-EBA832C67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050" y="2018476"/>
                <a:ext cx="484755" cy="5309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3806DA8-1BA8-A84D-8E92-51172FB0DBE6}"/>
                  </a:ext>
                </a:extLst>
              </p:cNvPr>
              <p:cNvSpPr/>
              <p:nvPr/>
            </p:nvSpPr>
            <p:spPr>
              <a:xfrm>
                <a:off x="2220050" y="5226159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3806DA8-1BA8-A84D-8E92-51172FB0DB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050" y="5226159"/>
                <a:ext cx="484755" cy="5309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81BF95-233B-CD47-9469-593EE21BCC43}"/>
              </a:ext>
            </a:extLst>
          </p:cNvPr>
          <p:cNvCxnSpPr>
            <a:cxnSpLocks/>
            <a:stCxn id="8" idx="3"/>
            <a:endCxn id="45" idx="1"/>
          </p:cNvCxnSpPr>
          <p:nvPr/>
        </p:nvCxnSpPr>
        <p:spPr>
          <a:xfrm flipV="1">
            <a:off x="2704805" y="4627636"/>
            <a:ext cx="506269" cy="86399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860DBD-BA96-DE49-A29A-8EE6A78840D8}"/>
                  </a:ext>
                </a:extLst>
              </p:cNvPr>
              <p:cNvSpPr/>
              <p:nvPr/>
            </p:nvSpPr>
            <p:spPr>
              <a:xfrm>
                <a:off x="5683118" y="1067587"/>
                <a:ext cx="617812" cy="530938"/>
              </a:xfrm>
              <a:prstGeom prst="rect">
                <a:avLst/>
              </a:prstGeom>
              <a:solidFill>
                <a:srgbClr val="1908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860DBD-BA96-DE49-A29A-8EE6A7884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118" y="1067587"/>
                <a:ext cx="617812" cy="530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469C24-2470-DB42-A800-355C22011BC3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5228155" y="1333056"/>
            <a:ext cx="454963" cy="17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48964D9-3269-3B41-BE20-5BE8E409C583}"/>
                  </a:ext>
                </a:extLst>
              </p:cNvPr>
              <p:cNvSpPr/>
              <p:nvPr/>
            </p:nvSpPr>
            <p:spPr>
              <a:xfrm>
                <a:off x="6863656" y="3120930"/>
                <a:ext cx="1780307" cy="530939"/>
              </a:xfrm>
              <a:prstGeom prst="roundRect">
                <a:avLst>
                  <a:gd name="adj" fmla="val 11873"/>
                </a:avLst>
              </a:prstGeom>
              <a:solidFill>
                <a:srgbClr val="190807">
                  <a:alpha val="20000"/>
                </a:srgbClr>
              </a:solidFill>
              <a:ln>
                <a:solidFill>
                  <a:srgbClr val="ACB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Dot Layer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48964D9-3269-3B41-BE20-5BE8E409C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656" y="3120930"/>
                <a:ext cx="1780307" cy="530939"/>
              </a:xfrm>
              <a:prstGeom prst="roundRect">
                <a:avLst>
                  <a:gd name="adj" fmla="val 11873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ACBFE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9C6083-C7EB-914C-8732-57B92DB8F2CA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6300930" y="1333056"/>
            <a:ext cx="562726" cy="2053344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6FD279-6476-7643-9248-562C85410FE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304783" y="3075975"/>
            <a:ext cx="558873" cy="310425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CFA6EE-E018-DD48-ADF0-AADD459C3599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8643963" y="3386399"/>
            <a:ext cx="403010" cy="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6CAB4D4-0DB6-D246-9DAD-8D9B5036080F}"/>
                  </a:ext>
                </a:extLst>
              </p:cNvPr>
              <p:cNvSpPr/>
              <p:nvPr/>
            </p:nvSpPr>
            <p:spPr>
              <a:xfrm>
                <a:off x="9046973" y="3120930"/>
                <a:ext cx="759511" cy="530938"/>
              </a:xfrm>
              <a:prstGeom prst="rect">
                <a:avLst/>
              </a:prstGeom>
              <a:solidFill>
                <a:srgbClr val="190807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6CAB4D4-0DB6-D246-9DAD-8D9B50360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973" y="3120930"/>
                <a:ext cx="759511" cy="530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9E9DD8A-93D4-6143-868E-740FC382C4AD}"/>
              </a:ext>
            </a:extLst>
          </p:cNvPr>
          <p:cNvSpPr/>
          <p:nvPr/>
        </p:nvSpPr>
        <p:spPr>
          <a:xfrm>
            <a:off x="3204380" y="1067927"/>
            <a:ext cx="2023775" cy="530598"/>
          </a:xfrm>
          <a:prstGeom prst="roundRect">
            <a:avLst>
              <a:gd name="adj" fmla="val 11873"/>
            </a:avLst>
          </a:prstGeom>
          <a:solidFill>
            <a:srgbClr val="190807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9C7CE9-CB08-9447-8FFE-9CF34917D508}"/>
                  </a:ext>
                </a:extLst>
              </p:cNvPr>
              <p:cNvSpPr txBox="1"/>
              <p:nvPr/>
            </p:nvSpPr>
            <p:spPr>
              <a:xfrm>
                <a:off x="3366858" y="1727611"/>
                <a:ext cx="18202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Branch Net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9C7CE9-CB08-9447-8FFE-9CF34917D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858" y="1727611"/>
                <a:ext cx="1820242" cy="338554"/>
              </a:xfrm>
              <a:prstGeom prst="rect">
                <a:avLst/>
              </a:prstGeom>
              <a:blipFill>
                <a:blip r:embed="rId9"/>
                <a:stretch>
                  <a:fillRect l="-1379" t="-357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C7B7AD-BA0A-7047-B5EC-F725EC694ECC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 flipV="1">
            <a:off x="2704805" y="1914463"/>
            <a:ext cx="495998" cy="36948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B08082F-2856-814D-A395-A4C248D8951C}"/>
                  </a:ext>
                </a:extLst>
              </p:cNvPr>
              <p:cNvSpPr/>
              <p:nvPr/>
            </p:nvSpPr>
            <p:spPr>
              <a:xfrm>
                <a:off x="5679541" y="1648824"/>
                <a:ext cx="617812" cy="530938"/>
              </a:xfrm>
              <a:prstGeom prst="rect">
                <a:avLst/>
              </a:prstGeom>
              <a:solidFill>
                <a:srgbClr val="1908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B08082F-2856-814D-A395-A4C248D89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541" y="1648824"/>
                <a:ext cx="617812" cy="5309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95A528-B0D6-DA49-AB8D-CDF2B5F1BB37}"/>
              </a:ext>
            </a:extLst>
          </p:cNvPr>
          <p:cNvCxnSpPr>
            <a:cxnSpLocks/>
            <a:stCxn id="33" idx="3"/>
            <a:endCxn id="21" idx="1"/>
          </p:cNvCxnSpPr>
          <p:nvPr/>
        </p:nvCxnSpPr>
        <p:spPr>
          <a:xfrm flipV="1">
            <a:off x="5224578" y="1914293"/>
            <a:ext cx="454963" cy="17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852530-554E-BD42-ABE5-6892923E7E9F}"/>
                  </a:ext>
                </a:extLst>
              </p:cNvPr>
              <p:cNvSpPr txBox="1"/>
              <p:nvPr/>
            </p:nvSpPr>
            <p:spPr>
              <a:xfrm>
                <a:off x="3374288" y="2897173"/>
                <a:ext cx="1850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Branch Net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852530-554E-BD42-ABE5-6892923E7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288" y="2897173"/>
                <a:ext cx="1850763" cy="338554"/>
              </a:xfrm>
              <a:prstGeom prst="rect">
                <a:avLst/>
              </a:prstGeom>
              <a:blipFill>
                <a:blip r:embed="rId11"/>
                <a:stretch>
                  <a:fillRect l="-1361" t="-740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153936-A94E-4B41-AB80-816DA6AB0B60}"/>
              </a:ext>
            </a:extLst>
          </p:cNvPr>
          <p:cNvCxnSpPr>
            <a:cxnSpLocks/>
            <a:stCxn id="7" idx="3"/>
            <a:endCxn id="34" idx="1"/>
          </p:cNvCxnSpPr>
          <p:nvPr/>
        </p:nvCxnSpPr>
        <p:spPr>
          <a:xfrm>
            <a:off x="2704805" y="2283945"/>
            <a:ext cx="503428" cy="80008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CB57541-1B23-0345-AF3C-A5AE995F62A4}"/>
                  </a:ext>
                </a:extLst>
              </p:cNvPr>
              <p:cNvSpPr/>
              <p:nvPr/>
            </p:nvSpPr>
            <p:spPr>
              <a:xfrm>
                <a:off x="5686971" y="2810506"/>
                <a:ext cx="617812" cy="530938"/>
              </a:xfrm>
              <a:prstGeom prst="rect">
                <a:avLst/>
              </a:prstGeom>
              <a:solidFill>
                <a:srgbClr val="1908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CB57541-1B23-0345-AF3C-A5AE995F6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971" y="2810506"/>
                <a:ext cx="617812" cy="5309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37B553-2EC5-D645-B842-C5C8DF86459A}"/>
              </a:ext>
            </a:extLst>
          </p:cNvPr>
          <p:cNvCxnSpPr>
            <a:cxnSpLocks/>
            <a:stCxn id="34" idx="3"/>
            <a:endCxn id="25" idx="1"/>
          </p:cNvCxnSpPr>
          <p:nvPr/>
        </p:nvCxnSpPr>
        <p:spPr>
          <a:xfrm flipV="1">
            <a:off x="5232008" y="3075975"/>
            <a:ext cx="454963" cy="805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9377635D-F8AE-B64B-A771-142D176A86C9}"/>
                  </a:ext>
                </a:extLst>
              </p:cNvPr>
              <p:cNvSpPr/>
              <p:nvPr/>
            </p:nvSpPr>
            <p:spPr>
              <a:xfrm>
                <a:off x="6863656" y="3702277"/>
                <a:ext cx="1780307" cy="530939"/>
              </a:xfrm>
              <a:prstGeom prst="roundRect">
                <a:avLst>
                  <a:gd name="adj" fmla="val 11873"/>
                </a:avLst>
              </a:prstGeom>
              <a:solidFill>
                <a:srgbClr val="190807">
                  <a:alpha val="20000"/>
                </a:srgbClr>
              </a:solidFill>
              <a:ln>
                <a:solidFill>
                  <a:srgbClr val="ACB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Dot Layer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9377635D-F8AE-B64B-A771-142D176A8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656" y="3702277"/>
                <a:ext cx="1780307" cy="530939"/>
              </a:xfrm>
              <a:prstGeom prst="roundRect">
                <a:avLst>
                  <a:gd name="adj" fmla="val 11873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ACBFE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812BA1-E49B-9446-8EB0-08763FE23B59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8643963" y="3967746"/>
            <a:ext cx="403010" cy="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97EE2B8-0F88-884E-9C31-8FC32CCDBE18}"/>
                  </a:ext>
                </a:extLst>
              </p:cNvPr>
              <p:cNvSpPr/>
              <p:nvPr/>
            </p:nvSpPr>
            <p:spPr>
              <a:xfrm>
                <a:off x="9046973" y="3702277"/>
                <a:ext cx="759511" cy="530938"/>
              </a:xfrm>
              <a:prstGeom prst="rect">
                <a:avLst/>
              </a:prstGeom>
              <a:solidFill>
                <a:srgbClr val="190807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97EE2B8-0F88-884E-9C31-8FC32CCDB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973" y="3702277"/>
                <a:ext cx="759511" cy="53093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E25B5C87-2A04-4548-BBE2-D1743E94C608}"/>
                  </a:ext>
                </a:extLst>
              </p:cNvPr>
              <p:cNvSpPr/>
              <p:nvPr/>
            </p:nvSpPr>
            <p:spPr>
              <a:xfrm>
                <a:off x="6863656" y="4883256"/>
                <a:ext cx="1780307" cy="530939"/>
              </a:xfrm>
              <a:prstGeom prst="roundRect">
                <a:avLst>
                  <a:gd name="adj" fmla="val 11873"/>
                </a:avLst>
              </a:prstGeom>
              <a:solidFill>
                <a:srgbClr val="190807">
                  <a:alpha val="20000"/>
                </a:srgbClr>
              </a:solidFill>
              <a:ln>
                <a:solidFill>
                  <a:srgbClr val="ACB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Dot Layer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E25B5C87-2A04-4548-BBE2-D1743E94C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656" y="4883256"/>
                <a:ext cx="1780307" cy="530939"/>
              </a:xfrm>
              <a:prstGeom prst="roundRect">
                <a:avLst>
                  <a:gd name="adj" fmla="val 11873"/>
                </a:avLst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ACBFE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E632AE-E7E5-1647-853D-38CE8674F751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8643963" y="5141558"/>
            <a:ext cx="403008" cy="7168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E3368BF-A587-4649-AD19-808B0B405C45}"/>
                  </a:ext>
                </a:extLst>
              </p:cNvPr>
              <p:cNvSpPr/>
              <p:nvPr/>
            </p:nvSpPr>
            <p:spPr>
              <a:xfrm>
                <a:off x="9046971" y="4876089"/>
                <a:ext cx="759511" cy="530938"/>
              </a:xfrm>
              <a:prstGeom prst="rect">
                <a:avLst/>
              </a:prstGeom>
              <a:solidFill>
                <a:srgbClr val="190807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E3368BF-A587-4649-AD19-808B0B405C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971" y="4876089"/>
                <a:ext cx="759511" cy="530938"/>
              </a:xfrm>
              <a:prstGeom prst="rect">
                <a:avLst/>
              </a:prstGeom>
              <a:blipFill>
                <a:blip r:embed="rId16"/>
                <a:stretch>
                  <a:fillRect r="-11475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CA3FB66-F4FD-084A-A814-EC7B7B070B1B}"/>
              </a:ext>
            </a:extLst>
          </p:cNvPr>
          <p:cNvSpPr/>
          <p:nvPr/>
        </p:nvSpPr>
        <p:spPr>
          <a:xfrm>
            <a:off x="3200803" y="1649164"/>
            <a:ext cx="2023775" cy="530598"/>
          </a:xfrm>
          <a:prstGeom prst="roundRect">
            <a:avLst>
              <a:gd name="adj" fmla="val 11873"/>
            </a:avLst>
          </a:prstGeom>
          <a:solidFill>
            <a:srgbClr val="190807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F19B3C8-943E-BD4B-B201-2AB3108581F9}"/>
              </a:ext>
            </a:extLst>
          </p:cNvPr>
          <p:cNvSpPr/>
          <p:nvPr/>
        </p:nvSpPr>
        <p:spPr>
          <a:xfrm>
            <a:off x="3208233" y="2818726"/>
            <a:ext cx="2023775" cy="530598"/>
          </a:xfrm>
          <a:prstGeom prst="roundRect">
            <a:avLst>
              <a:gd name="adj" fmla="val 11873"/>
            </a:avLst>
          </a:prstGeom>
          <a:solidFill>
            <a:srgbClr val="190807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0890279-0D3E-F949-9038-CD80ABFDC08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704805" y="2283945"/>
            <a:ext cx="1098726" cy="138698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7AB015-E4D6-8243-8C8E-B8FF5E73810A}"/>
                  </a:ext>
                </a:extLst>
              </p:cNvPr>
              <p:cNvSpPr txBox="1"/>
              <p:nvPr/>
            </p:nvSpPr>
            <p:spPr>
              <a:xfrm>
                <a:off x="3377129" y="4440784"/>
                <a:ext cx="1631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Trunk Net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7AB015-E4D6-8243-8C8E-B8FF5E738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129" y="4440784"/>
                <a:ext cx="1631537" cy="338554"/>
              </a:xfrm>
              <a:prstGeom prst="rect">
                <a:avLst/>
              </a:prstGeom>
              <a:blipFill>
                <a:blip r:embed="rId17"/>
                <a:stretch>
                  <a:fillRect l="-1538" t="-357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24D4C61-F9B4-B04F-BF85-40ACC310F61F}"/>
                  </a:ext>
                </a:extLst>
              </p:cNvPr>
              <p:cNvSpPr/>
              <p:nvPr/>
            </p:nvSpPr>
            <p:spPr>
              <a:xfrm>
                <a:off x="5689812" y="4361997"/>
                <a:ext cx="617812" cy="530938"/>
              </a:xfrm>
              <a:prstGeom prst="rect">
                <a:avLst/>
              </a:prstGeom>
              <a:solidFill>
                <a:srgbClr val="1908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24D4C61-F9B4-B04F-BF85-40ACC310F6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812" y="4361997"/>
                <a:ext cx="617812" cy="53093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626D52E-360D-E64B-8327-61B21B9396EC}"/>
              </a:ext>
            </a:extLst>
          </p:cNvPr>
          <p:cNvCxnSpPr>
            <a:cxnSpLocks/>
            <a:stCxn id="45" idx="3"/>
            <a:endCxn id="37" idx="1"/>
          </p:cNvCxnSpPr>
          <p:nvPr/>
        </p:nvCxnSpPr>
        <p:spPr>
          <a:xfrm flipV="1">
            <a:off x="5234849" y="4627466"/>
            <a:ext cx="454963" cy="17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DAF6D3-9D5E-5348-80A4-6B4DF8F26E97}"/>
                  </a:ext>
                </a:extLst>
              </p:cNvPr>
              <p:cNvSpPr txBox="1"/>
              <p:nvPr/>
            </p:nvSpPr>
            <p:spPr>
              <a:xfrm>
                <a:off x="3373552" y="5022021"/>
                <a:ext cx="16362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Trunk Net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DAF6D3-9D5E-5348-80A4-6B4DF8F26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552" y="5022021"/>
                <a:ext cx="1636282" cy="338554"/>
              </a:xfrm>
              <a:prstGeom prst="rect">
                <a:avLst/>
              </a:prstGeom>
              <a:blipFill>
                <a:blip r:embed="rId19"/>
                <a:stretch>
                  <a:fillRect l="-1538" t="-3704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8A65955-2BF2-2445-947B-502AC30D325B}"/>
                  </a:ext>
                </a:extLst>
              </p:cNvPr>
              <p:cNvSpPr/>
              <p:nvPr/>
            </p:nvSpPr>
            <p:spPr>
              <a:xfrm>
                <a:off x="5686235" y="4943234"/>
                <a:ext cx="617812" cy="530938"/>
              </a:xfrm>
              <a:prstGeom prst="rect">
                <a:avLst/>
              </a:prstGeom>
              <a:solidFill>
                <a:srgbClr val="1908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8A65955-2BF2-2445-947B-502AC30D3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235" y="4943234"/>
                <a:ext cx="617812" cy="53093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1B39E2-CDE6-3642-965E-F41454C0BDE6}"/>
              </a:ext>
            </a:extLst>
          </p:cNvPr>
          <p:cNvCxnSpPr>
            <a:cxnSpLocks/>
            <a:stCxn id="46" idx="3"/>
            <a:endCxn id="40" idx="1"/>
          </p:cNvCxnSpPr>
          <p:nvPr/>
        </p:nvCxnSpPr>
        <p:spPr>
          <a:xfrm flipV="1">
            <a:off x="5231272" y="5208703"/>
            <a:ext cx="454963" cy="17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2249F7C-5686-9445-B0F2-4444FABDC89F}"/>
                  </a:ext>
                </a:extLst>
              </p:cNvPr>
              <p:cNvSpPr txBox="1"/>
              <p:nvPr/>
            </p:nvSpPr>
            <p:spPr>
              <a:xfrm>
                <a:off x="3380982" y="6191583"/>
                <a:ext cx="1718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Trunk Net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2249F7C-5686-9445-B0F2-4444FABDC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982" y="6191583"/>
                <a:ext cx="1718099" cy="338554"/>
              </a:xfrm>
              <a:prstGeom prst="rect">
                <a:avLst/>
              </a:prstGeom>
              <a:blipFill>
                <a:blip r:embed="rId21"/>
                <a:stretch>
                  <a:fillRect l="-2206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10038B7-C274-3749-B4C2-990DFE4202ED}"/>
                  </a:ext>
                </a:extLst>
              </p:cNvPr>
              <p:cNvSpPr/>
              <p:nvPr/>
            </p:nvSpPr>
            <p:spPr>
              <a:xfrm>
                <a:off x="5693665" y="6104916"/>
                <a:ext cx="617812" cy="530938"/>
              </a:xfrm>
              <a:prstGeom prst="rect">
                <a:avLst/>
              </a:prstGeom>
              <a:solidFill>
                <a:srgbClr val="1908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10038B7-C274-3749-B4C2-990DFE420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665" y="6104916"/>
                <a:ext cx="617812" cy="530938"/>
              </a:xfrm>
              <a:prstGeom prst="rect">
                <a:avLst/>
              </a:prstGeom>
              <a:blipFill>
                <a:blip r:embed="rId22"/>
                <a:stretch>
                  <a:fillRect l="-196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C17D018-B4DB-2A44-B6F7-5F9C51D7E99A}"/>
              </a:ext>
            </a:extLst>
          </p:cNvPr>
          <p:cNvCxnSpPr>
            <a:cxnSpLocks/>
            <a:stCxn id="47" idx="3"/>
            <a:endCxn id="43" idx="1"/>
          </p:cNvCxnSpPr>
          <p:nvPr/>
        </p:nvCxnSpPr>
        <p:spPr>
          <a:xfrm flipV="1">
            <a:off x="5238702" y="6370385"/>
            <a:ext cx="454963" cy="805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C8B23F4-6839-2445-B4DA-39844BDC130D}"/>
              </a:ext>
            </a:extLst>
          </p:cNvPr>
          <p:cNvSpPr/>
          <p:nvPr/>
        </p:nvSpPr>
        <p:spPr>
          <a:xfrm>
            <a:off x="3211074" y="4362337"/>
            <a:ext cx="2023775" cy="530598"/>
          </a:xfrm>
          <a:prstGeom prst="roundRect">
            <a:avLst>
              <a:gd name="adj" fmla="val 11873"/>
            </a:avLst>
          </a:prstGeom>
          <a:solidFill>
            <a:srgbClr val="190807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36526C3-36F0-7D4B-8ADF-15CF16CE6E76}"/>
              </a:ext>
            </a:extLst>
          </p:cNvPr>
          <p:cNvSpPr/>
          <p:nvPr/>
        </p:nvSpPr>
        <p:spPr>
          <a:xfrm>
            <a:off x="3207497" y="4943574"/>
            <a:ext cx="2023775" cy="530598"/>
          </a:xfrm>
          <a:prstGeom prst="roundRect">
            <a:avLst>
              <a:gd name="adj" fmla="val 11873"/>
            </a:avLst>
          </a:prstGeom>
          <a:solidFill>
            <a:srgbClr val="190807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6338C18-C190-694E-BA6E-A1C5533FF78B}"/>
              </a:ext>
            </a:extLst>
          </p:cNvPr>
          <p:cNvSpPr/>
          <p:nvPr/>
        </p:nvSpPr>
        <p:spPr>
          <a:xfrm>
            <a:off x="3214927" y="6113136"/>
            <a:ext cx="2023775" cy="530598"/>
          </a:xfrm>
          <a:prstGeom prst="roundRect">
            <a:avLst>
              <a:gd name="adj" fmla="val 11873"/>
            </a:avLst>
          </a:prstGeom>
          <a:solidFill>
            <a:srgbClr val="190807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4255B3-4A05-F349-AAC5-F652963772D5}"/>
              </a:ext>
            </a:extLst>
          </p:cNvPr>
          <p:cNvCxnSpPr>
            <a:cxnSpLocks/>
            <a:stCxn id="8" idx="3"/>
            <a:endCxn id="46" idx="1"/>
          </p:cNvCxnSpPr>
          <p:nvPr/>
        </p:nvCxnSpPr>
        <p:spPr>
          <a:xfrm flipV="1">
            <a:off x="2704805" y="5208873"/>
            <a:ext cx="502692" cy="282755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BAE346-C8EE-A743-9C72-84139984F3AA}"/>
              </a:ext>
            </a:extLst>
          </p:cNvPr>
          <p:cNvCxnSpPr>
            <a:cxnSpLocks/>
            <a:stCxn id="8" idx="3"/>
            <a:endCxn id="47" idx="1"/>
          </p:cNvCxnSpPr>
          <p:nvPr/>
        </p:nvCxnSpPr>
        <p:spPr>
          <a:xfrm>
            <a:off x="2704805" y="5491628"/>
            <a:ext cx="510122" cy="886807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822EE23-6F12-2B4E-B4B1-738F89E0616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4805" y="5491628"/>
            <a:ext cx="1098726" cy="247843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9F2284-2647-BF4F-9408-4B226DDE1A78}"/>
              </a:ext>
            </a:extLst>
          </p:cNvPr>
          <p:cNvSpPr txBox="1"/>
          <p:nvPr/>
        </p:nvSpPr>
        <p:spPr>
          <a:xfrm>
            <a:off x="3954678" y="5417962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7F98AA-D57E-AD4A-9A15-7CBB67F0D1EF}"/>
              </a:ext>
            </a:extLst>
          </p:cNvPr>
          <p:cNvSpPr txBox="1"/>
          <p:nvPr/>
        </p:nvSpPr>
        <p:spPr>
          <a:xfrm>
            <a:off x="5768372" y="541796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6871BD-D86D-A84D-85D8-4F187228CAC4}"/>
              </a:ext>
            </a:extLst>
          </p:cNvPr>
          <p:cNvSpPr txBox="1"/>
          <p:nvPr/>
        </p:nvSpPr>
        <p:spPr>
          <a:xfrm>
            <a:off x="7507141" y="4159188"/>
            <a:ext cx="468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54950A-D60C-924A-93D7-1D66D11A3741}"/>
              </a:ext>
            </a:extLst>
          </p:cNvPr>
          <p:cNvSpPr txBox="1"/>
          <p:nvPr/>
        </p:nvSpPr>
        <p:spPr>
          <a:xfrm>
            <a:off x="9211536" y="4140403"/>
            <a:ext cx="446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4E331A-52F7-0C4D-98A6-7DB14321280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304783" y="3075975"/>
            <a:ext cx="558873" cy="89177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6615534-6078-0443-9B6D-B2AB6A5C7B56}"/>
              </a:ext>
            </a:extLst>
          </p:cNvPr>
          <p:cNvCxnSpPr>
            <a:cxnSpLocks/>
            <a:stCxn id="43" idx="3"/>
            <a:endCxn id="30" idx="1"/>
          </p:cNvCxnSpPr>
          <p:nvPr/>
        </p:nvCxnSpPr>
        <p:spPr>
          <a:xfrm flipV="1">
            <a:off x="6311477" y="5148726"/>
            <a:ext cx="552179" cy="1221659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636C0CF-CF5F-7845-9BA7-B3105D55FE7A}"/>
              </a:ext>
            </a:extLst>
          </p:cNvPr>
          <p:cNvCxnSpPr>
            <a:cxnSpLocks/>
            <a:stCxn id="21" idx="3"/>
            <a:endCxn id="27" idx="1"/>
          </p:cNvCxnSpPr>
          <p:nvPr/>
        </p:nvCxnSpPr>
        <p:spPr>
          <a:xfrm>
            <a:off x="6297353" y="1914293"/>
            <a:ext cx="566303" cy="2053454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70E1313-EC50-C645-9080-8ADF2A59494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304783" y="3075975"/>
            <a:ext cx="558873" cy="207275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7D0A54E-324A-8040-BAAB-533F7E25D90E}"/>
              </a:ext>
            </a:extLst>
          </p:cNvPr>
          <p:cNvSpPr txBox="1"/>
          <p:nvPr/>
        </p:nvSpPr>
        <p:spPr>
          <a:xfrm>
            <a:off x="3946206" y="207868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56407D2-A001-824A-BFD3-677878CB4406}"/>
              </a:ext>
            </a:extLst>
          </p:cNvPr>
          <p:cNvSpPr txBox="1"/>
          <p:nvPr/>
        </p:nvSpPr>
        <p:spPr>
          <a:xfrm>
            <a:off x="5759900" y="2078680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66A49F8-D2F1-D84A-B196-47722BCF4CBE}"/>
                  </a:ext>
                </a:extLst>
              </p:cNvPr>
              <p:cNvSpPr/>
              <p:nvPr/>
            </p:nvSpPr>
            <p:spPr>
              <a:xfrm>
                <a:off x="71399" y="1844990"/>
                <a:ext cx="643012" cy="873230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66A49F8-D2F1-D84A-B196-47722BCF4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9" y="1844990"/>
                <a:ext cx="643012" cy="87323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783949E-272F-1842-BDFC-05706BCBC3B7}"/>
              </a:ext>
            </a:extLst>
          </p:cNvPr>
          <p:cNvSpPr/>
          <p:nvPr/>
        </p:nvSpPr>
        <p:spPr>
          <a:xfrm>
            <a:off x="973451" y="1844990"/>
            <a:ext cx="993642" cy="873230"/>
          </a:xfrm>
          <a:prstGeom prst="roundRect">
            <a:avLst>
              <a:gd name="adj" fmla="val 11873"/>
            </a:avLst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E5EA8F9-6AE4-DD43-87B5-42706B6536B1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>
            <a:off x="714411" y="2281605"/>
            <a:ext cx="259040" cy="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E3AC041-09ED-0541-8874-801619C59AFB}"/>
              </a:ext>
            </a:extLst>
          </p:cNvPr>
          <p:cNvCxnSpPr>
            <a:cxnSpLocks/>
            <a:stCxn id="62" idx="3"/>
            <a:endCxn id="7" idx="1"/>
          </p:cNvCxnSpPr>
          <p:nvPr/>
        </p:nvCxnSpPr>
        <p:spPr>
          <a:xfrm>
            <a:off x="1967093" y="2281605"/>
            <a:ext cx="252957" cy="234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DD2DE04-1C14-B94D-B946-7306FA813E70}"/>
              </a:ext>
            </a:extLst>
          </p:cNvPr>
          <p:cNvSpPr/>
          <p:nvPr/>
        </p:nvSpPr>
        <p:spPr>
          <a:xfrm>
            <a:off x="10102673" y="3857971"/>
            <a:ext cx="993642" cy="873230"/>
          </a:xfrm>
          <a:prstGeom prst="roundRect">
            <a:avLst>
              <a:gd name="adj" fmla="val 11873"/>
            </a:avLst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  <a:r>
              <a:rPr lang="en-US" sz="2000" b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D38C5DF-9F6D-8449-97C9-64A64878CED9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 flipV="1">
            <a:off x="6304047" y="3967747"/>
            <a:ext cx="559609" cy="1240956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8E3C13D-6699-F440-9D4D-FD748D74F8FF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6307624" y="3386400"/>
            <a:ext cx="556032" cy="1241066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958E90C-4B43-774B-8ADB-21E8363924E0}"/>
                  </a:ext>
                </a:extLst>
              </p:cNvPr>
              <p:cNvSpPr/>
              <p:nvPr/>
            </p:nvSpPr>
            <p:spPr>
              <a:xfrm>
                <a:off x="11415364" y="3851948"/>
                <a:ext cx="643012" cy="87323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 </m:t>
                      </m:r>
                    </m:oMath>
                  </m:oMathPara>
                </a14:m>
                <a:endParaRPr lang="en-US" sz="2000" b="0" i="1" dirty="0">
                  <a:solidFill>
                    <a:schemeClr val="bg1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958E90C-4B43-774B-8ADB-21E836392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364" y="3851948"/>
                <a:ext cx="643012" cy="873230"/>
              </a:xfrm>
              <a:prstGeom prst="rect">
                <a:avLst/>
              </a:prstGeom>
              <a:blipFill>
                <a:blip r:embed="rId24"/>
                <a:stretch>
                  <a:fillRect r="-17308"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122600-CC44-C240-8C5C-F6A7E9759E18}"/>
              </a:ext>
            </a:extLst>
          </p:cNvPr>
          <p:cNvCxnSpPr>
            <a:cxnSpLocks/>
            <a:stCxn id="16" idx="3"/>
            <a:endCxn id="65" idx="1"/>
          </p:cNvCxnSpPr>
          <p:nvPr/>
        </p:nvCxnSpPr>
        <p:spPr>
          <a:xfrm>
            <a:off x="9806484" y="3386399"/>
            <a:ext cx="296189" cy="908187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A1823AC-F9E7-7F49-937F-43CB5F84190A}"/>
              </a:ext>
            </a:extLst>
          </p:cNvPr>
          <p:cNvCxnSpPr>
            <a:cxnSpLocks/>
            <a:stCxn id="29" idx="3"/>
            <a:endCxn id="65" idx="1"/>
          </p:cNvCxnSpPr>
          <p:nvPr/>
        </p:nvCxnSpPr>
        <p:spPr>
          <a:xfrm>
            <a:off x="9806484" y="3967746"/>
            <a:ext cx="296189" cy="32684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BBD8CE3-14FE-644B-8382-A789F4D72E39}"/>
              </a:ext>
            </a:extLst>
          </p:cNvPr>
          <p:cNvCxnSpPr>
            <a:cxnSpLocks/>
            <a:stCxn id="32" idx="3"/>
            <a:endCxn id="65" idx="1"/>
          </p:cNvCxnSpPr>
          <p:nvPr/>
        </p:nvCxnSpPr>
        <p:spPr>
          <a:xfrm flipV="1">
            <a:off x="9806482" y="4294586"/>
            <a:ext cx="296191" cy="84697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EF5AC5A-3E95-CD42-96A2-6326F422A062}"/>
              </a:ext>
            </a:extLst>
          </p:cNvPr>
          <p:cNvCxnSpPr>
            <a:cxnSpLocks/>
            <a:stCxn id="65" idx="3"/>
            <a:endCxn id="68" idx="1"/>
          </p:cNvCxnSpPr>
          <p:nvPr/>
        </p:nvCxnSpPr>
        <p:spPr>
          <a:xfrm flipV="1">
            <a:off x="11096315" y="4288563"/>
            <a:ext cx="319049" cy="6023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7BA5C44-0A8F-8041-8302-82567A864B08}"/>
              </a:ext>
            </a:extLst>
          </p:cNvPr>
          <p:cNvCxnSpPr>
            <a:cxnSpLocks/>
          </p:cNvCxnSpPr>
          <p:nvPr/>
        </p:nvCxnSpPr>
        <p:spPr>
          <a:xfrm>
            <a:off x="4423076" y="2473829"/>
            <a:ext cx="1313615" cy="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B950935-1B42-2249-985D-3FAE35C44C5A}"/>
              </a:ext>
            </a:extLst>
          </p:cNvPr>
          <p:cNvCxnSpPr>
            <a:cxnSpLocks/>
          </p:cNvCxnSpPr>
          <p:nvPr/>
        </p:nvCxnSpPr>
        <p:spPr>
          <a:xfrm>
            <a:off x="4440040" y="5810847"/>
            <a:ext cx="1313615" cy="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CFB7F2B-365D-CD4A-A216-39B34F9BB3BE}"/>
              </a:ext>
            </a:extLst>
          </p:cNvPr>
          <p:cNvCxnSpPr>
            <a:cxnSpLocks/>
          </p:cNvCxnSpPr>
          <p:nvPr/>
        </p:nvCxnSpPr>
        <p:spPr>
          <a:xfrm>
            <a:off x="8065736" y="4553935"/>
            <a:ext cx="1061245" cy="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77E26F5-AFCB-CA42-89AF-1BB2C764BC87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9798856" y="4294586"/>
            <a:ext cx="303817" cy="254507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1CCD683-1A90-C749-AE68-9CD9A6FB60EA}"/>
              </a:ext>
            </a:extLst>
          </p:cNvPr>
          <p:cNvCxnSpPr>
            <a:cxnSpLocks/>
          </p:cNvCxnSpPr>
          <p:nvPr/>
        </p:nvCxnSpPr>
        <p:spPr>
          <a:xfrm>
            <a:off x="6303363" y="2507963"/>
            <a:ext cx="567919" cy="2067637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F15CAE2-3616-874E-A23F-5EF7F7296FE7}"/>
              </a:ext>
            </a:extLst>
          </p:cNvPr>
          <p:cNvCxnSpPr>
            <a:cxnSpLocks/>
          </p:cNvCxnSpPr>
          <p:nvPr/>
        </p:nvCxnSpPr>
        <p:spPr>
          <a:xfrm flipV="1">
            <a:off x="6327992" y="4534149"/>
            <a:ext cx="556798" cy="1276698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9DBA683-AE47-E64C-8F47-B3D6D248E658}"/>
              </a:ext>
            </a:extLst>
          </p:cNvPr>
          <p:cNvSpPr txBox="1"/>
          <p:nvPr/>
        </p:nvSpPr>
        <p:spPr>
          <a:xfrm>
            <a:off x="8290445" y="1707543"/>
            <a:ext cx="237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DeepONet</a:t>
            </a:r>
            <a:r>
              <a:rPr lang="en-US" dirty="0"/>
              <a:t> Structure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14960F5-2D40-7848-B0FA-17850A97E179}"/>
              </a:ext>
            </a:extLst>
          </p:cNvPr>
          <p:cNvSpPr txBox="1"/>
          <p:nvPr/>
        </p:nvSpPr>
        <p:spPr>
          <a:xfrm>
            <a:off x="6980598" y="5791598"/>
            <a:ext cx="4995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Note</a:t>
            </a:r>
            <a:r>
              <a:rPr lang="en-US" dirty="0"/>
              <a:t>: The linear (anti-)transformations </a:t>
            </a:r>
            <a:br>
              <a:rPr lang="en-US" dirty="0"/>
            </a:br>
            <a:r>
              <a:rPr lang="en-US" dirty="0"/>
              <a:t>PCA</a:t>
            </a:r>
            <a:r>
              <a:rPr lang="en-US" baseline="30000" dirty="0"/>
              <a:t>-1 </a:t>
            </a:r>
            <a:r>
              <a:rPr lang="en-US" dirty="0"/>
              <a:t>and PCA are precomputed offline </a:t>
            </a:r>
            <a:br>
              <a:rPr lang="en-US" dirty="0"/>
            </a:br>
            <a:r>
              <a:rPr lang="en-US" dirty="0"/>
              <a:t>(i.e., they are not trained with the </a:t>
            </a:r>
            <a:r>
              <a:rPr lang="en-US" dirty="0" err="1"/>
              <a:t>DeepONet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065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Combustion Chemistry in Isobaric Reactor Test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835771-81A5-D04D-80E4-78CD3BF27CA6}"/>
                  </a:ext>
                </a:extLst>
              </p:cNvPr>
              <p:cNvSpPr txBox="1"/>
              <p:nvPr/>
            </p:nvSpPr>
            <p:spPr>
              <a:xfrm>
                <a:off x="3073729" y="4089218"/>
                <a:ext cx="1670265" cy="358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Trunk Net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835771-81A5-D04D-80E4-78CD3BF2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729" y="4089218"/>
                <a:ext cx="1670265" cy="358368"/>
              </a:xfrm>
              <a:prstGeom prst="rect">
                <a:avLst/>
              </a:prstGeom>
              <a:blipFill>
                <a:blip r:embed="rId2"/>
                <a:stretch>
                  <a:fillRect l="-1504" t="-10345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3BE1E6-9295-C04A-9BD4-62194C85DD68}"/>
                  </a:ext>
                </a:extLst>
              </p:cNvPr>
              <p:cNvSpPr txBox="1"/>
              <p:nvPr/>
            </p:nvSpPr>
            <p:spPr>
              <a:xfrm>
                <a:off x="3016233" y="1282681"/>
                <a:ext cx="1758045" cy="358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Branch Net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3BE1E6-9295-C04A-9BD4-62194C85D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233" y="1282681"/>
                <a:ext cx="1758045" cy="358368"/>
              </a:xfrm>
              <a:prstGeom prst="rect">
                <a:avLst/>
              </a:prstGeom>
              <a:blipFill>
                <a:blip r:embed="rId3"/>
                <a:stretch>
                  <a:fillRect l="-2158" t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332BCA-D5D6-C646-BF77-A7DE60E83B0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191045" y="1988369"/>
            <a:ext cx="537627" cy="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A73048-3129-B347-842A-5D0F89A18A10}"/>
              </a:ext>
            </a:extLst>
          </p:cNvPr>
          <p:cNvSpPr/>
          <p:nvPr/>
        </p:nvSpPr>
        <p:spPr>
          <a:xfrm>
            <a:off x="2834510" y="1622805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908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64, Tanh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85D0051-FF12-BA4F-95F6-AD6AC3F7EC0A}"/>
              </a:ext>
            </a:extLst>
          </p:cNvPr>
          <p:cNvSpPr/>
          <p:nvPr/>
        </p:nvSpPr>
        <p:spPr>
          <a:xfrm>
            <a:off x="3391900" y="1628802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908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64, Tanh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A4C856-9D92-7044-B201-51D84F3B31D4}"/>
              </a:ext>
            </a:extLst>
          </p:cNvPr>
          <p:cNvSpPr/>
          <p:nvPr/>
        </p:nvSpPr>
        <p:spPr>
          <a:xfrm>
            <a:off x="3949290" y="1628695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908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64, Tanh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0BB313-9648-4B49-9B44-B3A9343BAA6A}"/>
              </a:ext>
            </a:extLst>
          </p:cNvPr>
          <p:cNvSpPr/>
          <p:nvPr/>
        </p:nvSpPr>
        <p:spPr>
          <a:xfrm>
            <a:off x="4509494" y="1629244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908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N, Linear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C174829-B209-F64C-B5F9-AAE230F8F4A3}"/>
              </a:ext>
            </a:extLst>
          </p:cNvPr>
          <p:cNvSpPr/>
          <p:nvPr/>
        </p:nvSpPr>
        <p:spPr>
          <a:xfrm>
            <a:off x="2830488" y="4433608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90807"/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64, Tanh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24CA771-3F47-894D-8A0B-D9BEAEBA0C8C}"/>
              </a:ext>
            </a:extLst>
          </p:cNvPr>
          <p:cNvSpPr/>
          <p:nvPr/>
        </p:nvSpPr>
        <p:spPr>
          <a:xfrm>
            <a:off x="3387878" y="4433743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90807"/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64, Tanh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DD406B8-D34C-124D-A8F8-45F4AA6E8016}"/>
              </a:ext>
            </a:extLst>
          </p:cNvPr>
          <p:cNvSpPr/>
          <p:nvPr/>
        </p:nvSpPr>
        <p:spPr>
          <a:xfrm>
            <a:off x="3945268" y="4433636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90807"/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64, Tanh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CAC4193-0C2D-9745-B8E9-DC6C4E7E141B}"/>
              </a:ext>
            </a:extLst>
          </p:cNvPr>
          <p:cNvSpPr/>
          <p:nvPr/>
        </p:nvSpPr>
        <p:spPr>
          <a:xfrm>
            <a:off x="4505472" y="4434185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90807"/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N,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E56EEC6-471D-454E-947F-559734541A6D}"/>
                  </a:ext>
                </a:extLst>
              </p:cNvPr>
              <p:cNvSpPr/>
              <p:nvPr/>
            </p:nvSpPr>
            <p:spPr>
              <a:xfrm>
                <a:off x="1706290" y="1722900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E56EEC6-471D-454E-947F-559734541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290" y="1722900"/>
                <a:ext cx="484755" cy="5309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5F68356-A61E-D94A-BF3A-0EF1CB9159AF}"/>
                  </a:ext>
                </a:extLst>
              </p:cNvPr>
              <p:cNvSpPr/>
              <p:nvPr/>
            </p:nvSpPr>
            <p:spPr>
              <a:xfrm>
                <a:off x="1704656" y="4527452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5F68356-A61E-D94A-BF3A-0EF1CB915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656" y="4527452"/>
                <a:ext cx="484755" cy="5309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B232A-9A52-C74E-8BAD-C4B19D3F05DB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189411" y="4792921"/>
            <a:ext cx="535684" cy="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669C154-88FE-434F-9DDD-4CB113DE1AD1}"/>
                  </a:ext>
                </a:extLst>
              </p:cNvPr>
              <p:cNvSpPr/>
              <p:nvPr/>
            </p:nvSpPr>
            <p:spPr>
              <a:xfrm>
                <a:off x="5527667" y="1308288"/>
                <a:ext cx="484755" cy="530938"/>
              </a:xfrm>
              <a:prstGeom prst="rect">
                <a:avLst/>
              </a:prstGeom>
              <a:solidFill>
                <a:srgbClr val="1908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669C154-88FE-434F-9DDD-4CB113DE1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667" y="1308288"/>
                <a:ext cx="484755" cy="530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08C50D4-4855-FD4C-87D8-1FF71547A528}"/>
                  </a:ext>
                </a:extLst>
              </p:cNvPr>
              <p:cNvSpPr/>
              <p:nvPr/>
            </p:nvSpPr>
            <p:spPr>
              <a:xfrm>
                <a:off x="5534721" y="2525152"/>
                <a:ext cx="484755" cy="530938"/>
              </a:xfrm>
              <a:prstGeom prst="rect">
                <a:avLst/>
              </a:prstGeom>
              <a:solidFill>
                <a:srgbClr val="1908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08C50D4-4855-FD4C-87D8-1FF71547A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721" y="2525152"/>
                <a:ext cx="484755" cy="5309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BF8AF8E-DEFD-F145-BB43-0E2D15383627}"/>
                  </a:ext>
                </a:extLst>
              </p:cNvPr>
              <p:cNvSpPr/>
              <p:nvPr/>
            </p:nvSpPr>
            <p:spPr>
              <a:xfrm>
                <a:off x="5540781" y="3724074"/>
                <a:ext cx="484755" cy="530938"/>
              </a:xfrm>
              <a:prstGeom prst="rect">
                <a:avLst/>
              </a:prstGeom>
              <a:solidFill>
                <a:srgbClr val="1908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BF8AF8E-DEFD-F145-BB43-0E2D15383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781" y="3724074"/>
                <a:ext cx="484755" cy="530938"/>
              </a:xfrm>
              <a:prstGeom prst="rect">
                <a:avLst/>
              </a:prstGeom>
              <a:blipFill>
                <a:blip r:embed="rId8"/>
                <a:stretch>
                  <a:fillRect l="-250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409DC4-748C-224A-9AFB-42E240B01512}"/>
                  </a:ext>
                </a:extLst>
              </p:cNvPr>
              <p:cNvSpPr/>
              <p:nvPr/>
            </p:nvSpPr>
            <p:spPr>
              <a:xfrm>
                <a:off x="5547835" y="4930547"/>
                <a:ext cx="484755" cy="530938"/>
              </a:xfrm>
              <a:prstGeom prst="rect">
                <a:avLst/>
              </a:prstGeom>
              <a:solidFill>
                <a:srgbClr val="1908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409DC4-748C-224A-9AFB-42E240B015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835" y="4930547"/>
                <a:ext cx="484755" cy="530938"/>
              </a:xfrm>
              <a:prstGeom prst="rect">
                <a:avLst/>
              </a:prstGeom>
              <a:blipFill>
                <a:blip r:embed="rId9"/>
                <a:stretch>
                  <a:fillRect l="-5000" r="-750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1DB369-B2A2-2E44-B9B6-40EC6EE06D3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981513" y="1573757"/>
            <a:ext cx="546154" cy="41461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A81D39-A796-9E42-85DE-A1D068A6F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4981513" y="1988369"/>
            <a:ext cx="553208" cy="80225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1ECF80-D693-2A40-BD18-345214BF43DC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977936" y="3989543"/>
            <a:ext cx="562845" cy="803379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101C968-31DC-B446-BBBF-BCBEEA304E0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977936" y="4792922"/>
            <a:ext cx="569899" cy="403094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308C52A9-6A99-5D42-98D5-731A00F440BF}"/>
                  </a:ext>
                </a:extLst>
              </p:cNvPr>
              <p:cNvSpPr/>
              <p:nvPr/>
            </p:nvSpPr>
            <p:spPr>
              <a:xfrm>
                <a:off x="6581708" y="2679762"/>
                <a:ext cx="3025119" cy="1391861"/>
              </a:xfrm>
              <a:prstGeom prst="roundRect">
                <a:avLst>
                  <a:gd name="adj" fmla="val 11873"/>
                </a:avLst>
              </a:prstGeom>
              <a:solidFill>
                <a:srgbClr val="190807">
                  <a:alpha val="20000"/>
                </a:srgbClr>
              </a:solidFill>
              <a:ln>
                <a:solidFill>
                  <a:srgbClr val="ACB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Dot Layer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308C52A9-6A99-5D42-98D5-731A00F440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708" y="2679762"/>
                <a:ext cx="3025119" cy="1391861"/>
              </a:xfrm>
              <a:prstGeom prst="roundRect">
                <a:avLst>
                  <a:gd name="adj" fmla="val 11873"/>
                </a:avLst>
              </a:prstGeom>
              <a:blipFill>
                <a:blip r:embed="rId10"/>
                <a:stretch>
                  <a:fillRect t="-16964" b="-77679"/>
                </a:stretch>
              </a:blipFill>
              <a:ln>
                <a:solidFill>
                  <a:srgbClr val="ACBFE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D0FC0C-2973-154A-8BB0-121BAC894341}"/>
              </a:ext>
            </a:extLst>
          </p:cNvPr>
          <p:cNvCxnSpPr>
            <a:cxnSpLocks/>
            <a:stCxn id="21" idx="3"/>
            <a:endCxn id="29" idx="1"/>
          </p:cNvCxnSpPr>
          <p:nvPr/>
        </p:nvCxnSpPr>
        <p:spPr>
          <a:xfrm>
            <a:off x="6012422" y="1573757"/>
            <a:ext cx="569286" cy="1801936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8C8A9B-8F50-4341-9C60-CBC6E52CA34D}"/>
              </a:ext>
            </a:extLst>
          </p:cNvPr>
          <p:cNvCxnSpPr>
            <a:cxnSpLocks/>
            <a:stCxn id="22" idx="3"/>
            <a:endCxn id="29" idx="1"/>
          </p:cNvCxnSpPr>
          <p:nvPr/>
        </p:nvCxnSpPr>
        <p:spPr>
          <a:xfrm>
            <a:off x="6019476" y="2790621"/>
            <a:ext cx="562232" cy="58507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DB7014-6658-1641-ABB9-4CA33F51004C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 flipV="1">
            <a:off x="6025536" y="3375693"/>
            <a:ext cx="556172" cy="61385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14A763-F4D0-E24F-9648-DCCCB9E2D9C6}"/>
              </a:ext>
            </a:extLst>
          </p:cNvPr>
          <p:cNvCxnSpPr>
            <a:cxnSpLocks/>
            <a:stCxn id="24" idx="3"/>
            <a:endCxn id="29" idx="1"/>
          </p:cNvCxnSpPr>
          <p:nvPr/>
        </p:nvCxnSpPr>
        <p:spPr>
          <a:xfrm flipV="1">
            <a:off x="6032590" y="3375693"/>
            <a:ext cx="549118" cy="1820323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288ADA0-AF76-6B4E-8704-756BEBB34434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9606827" y="3375692"/>
            <a:ext cx="562232" cy="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F3EEE15-246A-4749-A97F-43E1DCA679A3}"/>
                  </a:ext>
                </a:extLst>
              </p:cNvPr>
              <p:cNvSpPr/>
              <p:nvPr/>
            </p:nvSpPr>
            <p:spPr>
              <a:xfrm>
                <a:off x="10169059" y="3110223"/>
                <a:ext cx="738731" cy="530938"/>
              </a:xfrm>
              <a:prstGeom prst="rect">
                <a:avLst/>
              </a:prstGeom>
              <a:solidFill>
                <a:srgbClr val="190807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F3EEE15-246A-4749-A97F-43E1DCA67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059" y="3110223"/>
                <a:ext cx="738731" cy="530938"/>
              </a:xfrm>
              <a:prstGeom prst="rect">
                <a:avLst/>
              </a:prstGeom>
              <a:blipFill>
                <a:blip r:embed="rId11"/>
                <a:stretch>
                  <a:fillRect r="-3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C41266B-2285-F44F-982D-97793DCBD09D}"/>
                  </a:ext>
                </a:extLst>
              </p:cNvPr>
              <p:cNvSpPr/>
              <p:nvPr/>
            </p:nvSpPr>
            <p:spPr>
              <a:xfrm>
                <a:off x="5524203" y="1911718"/>
                <a:ext cx="484755" cy="530938"/>
              </a:xfrm>
              <a:prstGeom prst="rect">
                <a:avLst/>
              </a:prstGeom>
              <a:solidFill>
                <a:srgbClr val="1908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C41266B-2285-F44F-982D-97793DCBD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203" y="1911718"/>
                <a:ext cx="484755" cy="5309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E3CA15-1CF5-6646-ABBF-F48E30A65F3E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981513" y="1988369"/>
            <a:ext cx="542690" cy="188818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2522186-0C6B-0B42-965F-8DA9720A5314}"/>
              </a:ext>
            </a:extLst>
          </p:cNvPr>
          <p:cNvCxnSpPr>
            <a:cxnSpLocks/>
            <a:stCxn id="36" idx="3"/>
            <a:endCxn id="29" idx="1"/>
          </p:cNvCxnSpPr>
          <p:nvPr/>
        </p:nvCxnSpPr>
        <p:spPr>
          <a:xfrm>
            <a:off x="6008958" y="2177187"/>
            <a:ext cx="572750" cy="1198506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5E21D5B-3151-DA4A-ABCB-D0C403F1D7B2}"/>
                  </a:ext>
                </a:extLst>
              </p:cNvPr>
              <p:cNvSpPr/>
              <p:nvPr/>
            </p:nvSpPr>
            <p:spPr>
              <a:xfrm>
                <a:off x="5534721" y="4317113"/>
                <a:ext cx="484755" cy="530938"/>
              </a:xfrm>
              <a:prstGeom prst="rect">
                <a:avLst/>
              </a:prstGeom>
              <a:solidFill>
                <a:srgbClr val="1908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5E21D5B-3151-DA4A-ABCB-D0C403F1D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721" y="4317113"/>
                <a:ext cx="484755" cy="5309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951B2F-A8C9-6C4A-A579-29FB72132593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4977936" y="4582582"/>
            <a:ext cx="556785" cy="21034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B4FB0B4-9D26-A043-8B7A-EB8C77345789}"/>
              </a:ext>
            </a:extLst>
          </p:cNvPr>
          <p:cNvCxnSpPr>
            <a:cxnSpLocks/>
            <a:stCxn id="39" idx="3"/>
            <a:endCxn id="29" idx="1"/>
          </p:cNvCxnSpPr>
          <p:nvPr/>
        </p:nvCxnSpPr>
        <p:spPr>
          <a:xfrm flipV="1">
            <a:off x="6019476" y="3375693"/>
            <a:ext cx="562232" cy="1206889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DA2391C-683F-A444-A4EA-948694999095}"/>
              </a:ext>
            </a:extLst>
          </p:cNvPr>
          <p:cNvSpPr/>
          <p:nvPr/>
        </p:nvSpPr>
        <p:spPr>
          <a:xfrm>
            <a:off x="2728672" y="1292438"/>
            <a:ext cx="2252841" cy="1391861"/>
          </a:xfrm>
          <a:prstGeom prst="roundRect">
            <a:avLst>
              <a:gd name="adj" fmla="val 11873"/>
            </a:avLst>
          </a:prstGeom>
          <a:solidFill>
            <a:srgbClr val="190807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1EF3492-05C2-C34F-B0D8-5539092467BD}"/>
              </a:ext>
            </a:extLst>
          </p:cNvPr>
          <p:cNvSpPr/>
          <p:nvPr/>
        </p:nvSpPr>
        <p:spPr>
          <a:xfrm>
            <a:off x="2725095" y="4096991"/>
            <a:ext cx="2252841" cy="1391861"/>
          </a:xfrm>
          <a:prstGeom prst="roundRect">
            <a:avLst>
              <a:gd name="adj" fmla="val 11873"/>
            </a:avLst>
          </a:prstGeom>
          <a:solidFill>
            <a:srgbClr val="190807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859802-2DBE-6E46-AC8E-9A6CBD541ED8}"/>
              </a:ext>
            </a:extLst>
          </p:cNvPr>
          <p:cNvSpPr txBox="1"/>
          <p:nvPr/>
        </p:nvSpPr>
        <p:spPr>
          <a:xfrm>
            <a:off x="1185161" y="6019296"/>
            <a:ext cx="10064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After being trained (even with large number of data and large number of neurons, N), </a:t>
            </a:r>
            <a:br>
              <a:rPr lang="en-US" b="1" dirty="0"/>
            </a:br>
            <a:r>
              <a:rPr lang="en-US" b="1" dirty="0"/>
              <a:t>the </a:t>
            </a:r>
            <a:r>
              <a:rPr lang="en-US" b="1" dirty="0" err="1"/>
              <a:t>DeepONet</a:t>
            </a:r>
            <a:r>
              <a:rPr lang="en-US" b="1" dirty="0"/>
              <a:t> generates highly oscillatory predictions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842DE72-5AF4-B348-BCF3-C89AA9C1D213}"/>
              </a:ext>
            </a:extLst>
          </p:cNvPr>
          <p:cNvSpPr/>
          <p:nvPr/>
        </p:nvSpPr>
        <p:spPr>
          <a:xfrm>
            <a:off x="7428554" y="1225817"/>
            <a:ext cx="35687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Part of the </a:t>
            </a:r>
            <a:r>
              <a:rPr lang="en-US" dirty="0" err="1"/>
              <a:t>DeepONet</a:t>
            </a:r>
            <a:r>
              <a:rPr lang="en-US" dirty="0"/>
              <a:t> Structure</a:t>
            </a:r>
          </a:p>
          <a:p>
            <a:pPr algn="ctr"/>
            <a:r>
              <a:rPr lang="en-US" dirty="0" err="1"/>
              <a:t>Corresponing</a:t>
            </a:r>
            <a:r>
              <a:rPr lang="en-US" dirty="0"/>
              <a:t> to the </a:t>
            </a:r>
          </a:p>
          <a:p>
            <a:pPr algn="ctr"/>
            <a:r>
              <a:rPr lang="en-US" dirty="0"/>
              <a:t>j-</a:t>
            </a:r>
            <a:r>
              <a:rPr lang="en-US" dirty="0" err="1"/>
              <a:t>th</a:t>
            </a:r>
            <a:r>
              <a:rPr lang="en-US" dirty="0"/>
              <a:t> Principal Component</a:t>
            </a:r>
          </a:p>
        </p:txBody>
      </p:sp>
    </p:spTree>
    <p:extLst>
      <p:ext uri="{BB962C8B-B14F-4D97-AF65-F5344CB8AC3E}">
        <p14:creationId xmlns:p14="http://schemas.microsoft.com/office/powerpoint/2010/main" val="213769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Sandia_Brand_Light_Theme_UUR">
  <a:themeElements>
    <a:clrScheme name="Sandia">
      <a:dk1>
        <a:srgbClr val="373434"/>
      </a:dk1>
      <a:lt1>
        <a:srgbClr val="FFFFFF"/>
      </a:lt1>
      <a:dk2>
        <a:srgbClr val="005376"/>
      </a:dk2>
      <a:lt2>
        <a:srgbClr val="E7E6E6"/>
      </a:lt2>
      <a:accent1>
        <a:srgbClr val="27ADCF"/>
      </a:accent1>
      <a:accent2>
        <a:srgbClr val="269077"/>
      </a:accent2>
      <a:accent3>
        <a:srgbClr val="6AB344"/>
      </a:accent3>
      <a:accent4>
        <a:srgbClr val="F69B45"/>
      </a:accent4>
      <a:accent5>
        <a:srgbClr val="A93F36"/>
      </a:accent5>
      <a:accent6>
        <a:srgbClr val="7F3A7F"/>
      </a:accent6>
      <a:hlink>
        <a:srgbClr val="27ADCF"/>
      </a:hlink>
      <a:folHlink>
        <a:srgbClr val="285C7B"/>
      </a:folHlink>
    </a:clrScheme>
    <a:fontScheme name="Sandia Fonts">
      <a:majorFont>
        <a:latin typeface="Exo 2 SemiBold"/>
        <a:ea typeface=""/>
        <a:cs typeface=""/>
      </a:majorFont>
      <a:minorFont>
        <a:latin typeface="Open San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Classic_16x9_revNov20" id="{28973EA0-F79F-D143-9F2E-E02473C2F5DC}" vid="{C1F72220-3D98-BD46-AD2C-B53DD4038D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32481</TotalTime>
  <Words>1203</Words>
  <Application>Microsoft Macintosh PowerPoint</Application>
  <PresentationFormat>Widescreen</PresentationFormat>
  <Paragraphs>215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Wingdings</vt:lpstr>
      <vt:lpstr>Exo 2 SemiBold</vt:lpstr>
      <vt:lpstr>Open Sans</vt:lpstr>
      <vt:lpstr>Calibri</vt:lpstr>
      <vt:lpstr>Cambria Math</vt:lpstr>
      <vt:lpstr>1_Sandia_Brand_Light_Theme_UUR</vt:lpstr>
      <vt:lpstr>Test Cases for  Combustion Chemistry in a Isobaric Reactor</vt:lpstr>
      <vt:lpstr>A Combustion Chemistry in Isobaric Reactor Test Case</vt:lpstr>
      <vt:lpstr>A Combustion Chemistry in Isobaric Reactor Test Case</vt:lpstr>
      <vt:lpstr>A Combustion Chemistry in Isobaric Reactor Test Case</vt:lpstr>
      <vt:lpstr>A Combustion Chemistry in Isobaric Reactor Test Case</vt:lpstr>
      <vt:lpstr>A Combustion Chemistry in Isobaric Reactor Test Case</vt:lpstr>
      <vt:lpstr>A Combustion Chemistry in Isobaric Reactor Test Case</vt:lpstr>
      <vt:lpstr>A Combustion Chemistry in Isobaric Reactor Test Case</vt:lpstr>
      <vt:lpstr>A Combustion Chemistry in Isobaric Reactor Test Case</vt:lpstr>
      <vt:lpstr>A Combustion Chemistry in Isobaric Reactor Test Case</vt:lpstr>
      <vt:lpstr>A Combustion Chemistry in Isobaric Reactor Test Case</vt:lpstr>
      <vt:lpstr>A Combustion Chemistry in Isobaric Reactor Test Case</vt:lpstr>
      <vt:lpstr>A Combustion Chemistry in Isobaric Reactor Test Case</vt:lpstr>
      <vt:lpstr>A Combustion Chemistry in Isobaric Reactor Test Case</vt:lpstr>
      <vt:lpstr>A Combustion Chemistry in Isobaric Reactor Test Case</vt:lpstr>
      <vt:lpstr>A Combustion Chemistry in Isobaric Reactor Test Case</vt:lpstr>
      <vt:lpstr>A Combustion Chemistry in Isobaric Reactor Test Case</vt:lpstr>
      <vt:lpstr>A Combustion Chemistry in Isobaric Reactor Test Case</vt:lpstr>
      <vt:lpstr>A Combustion Chemistry in Isobaric Reactor Test Case</vt:lpstr>
      <vt:lpstr>A Combustion Chemistry in Isobaric Reactor Test Case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Venturi, Simone</cp:lastModifiedBy>
  <cp:revision>634</cp:revision>
  <dcterms:created xsi:type="dcterms:W3CDTF">2017-10-14T01:15:26Z</dcterms:created>
  <dcterms:modified xsi:type="dcterms:W3CDTF">2022-02-28T06:13:05Z</dcterms:modified>
</cp:coreProperties>
</file>